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77" r:id="rId4"/>
    <p:sldId id="279" r:id="rId5"/>
    <p:sldId id="257" r:id="rId6"/>
    <p:sldId id="258" r:id="rId7"/>
    <p:sldId id="259" r:id="rId8"/>
    <p:sldId id="260" r:id="rId9"/>
    <p:sldId id="261" r:id="rId10"/>
    <p:sldId id="281" r:id="rId11"/>
    <p:sldId id="263" r:id="rId12"/>
    <p:sldId id="280" r:id="rId13"/>
    <p:sldId id="269" r:id="rId14"/>
    <p:sldId id="270" r:id="rId15"/>
    <p:sldId id="265" r:id="rId16"/>
    <p:sldId id="271" r:id="rId17"/>
    <p:sldId id="272" r:id="rId18"/>
    <p:sldId id="273" r:id="rId19"/>
    <p:sldId id="274" r:id="rId20"/>
    <p:sldId id="275" r:id="rId21"/>
    <p:sldId id="266" r:id="rId22"/>
    <p:sldId id="264" r:id="rId23"/>
    <p:sldId id="267" r:id="rId24"/>
    <p:sldId id="268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772C9-11F5-4B8E-8C93-E22A20270CB6}" v="70" dt="2023-01-19T09:52:02.87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06"/>
    <p:restoredTop sz="94746"/>
  </p:normalViewPr>
  <p:slideViewPr>
    <p:cSldViewPr snapToGrid="0" snapToObjects="1">
      <p:cViewPr varScale="1">
        <p:scale>
          <a:sx n="75" d="100"/>
          <a:sy n="75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124772C9-11F5-4B8E-8C93-E22A20270CB6}"/>
    <pc:docChg chg="undo redo custSel modSld">
      <pc:chgData name="DOUDESIS Dimitrios" userId="f8ef3e63-7e95-492c-9767-fc2a9b7d7bf3" providerId="ADAL" clId="{124772C9-11F5-4B8E-8C93-E22A20270CB6}" dt="2022-09-15T17:51:20.664" v="50" actId="6549"/>
      <pc:docMkLst>
        <pc:docMk/>
      </pc:docMkLst>
      <pc:sldChg chg="addSp delSp modSp mod">
        <pc:chgData name="DOUDESIS Dimitrios" userId="f8ef3e63-7e95-492c-9767-fc2a9b7d7bf3" providerId="ADAL" clId="{124772C9-11F5-4B8E-8C93-E22A20270CB6}" dt="2022-09-06T14:33:24.352" v="29" actId="478"/>
        <pc:sldMkLst>
          <pc:docMk/>
          <pc:sldMk cId="0" sldId="256"/>
        </pc:sldMkLst>
        <pc:spChg chg="add del mod">
          <ac:chgData name="DOUDESIS Dimitrios" userId="f8ef3e63-7e95-492c-9767-fc2a9b7d7bf3" providerId="ADAL" clId="{124772C9-11F5-4B8E-8C93-E22A20270CB6}" dt="2022-09-06T14:33:24.352" v="29" actId="478"/>
          <ac:spMkLst>
            <pc:docMk/>
            <pc:sldMk cId="0" sldId="256"/>
            <ac:spMk id="4" creationId="{1A156164-6D0F-D630-DA29-1C5459AC1FFD}"/>
          </ac:spMkLst>
        </pc:spChg>
        <pc:spChg chg="del mod">
          <ac:chgData name="DOUDESIS Dimitrios" userId="f8ef3e63-7e95-492c-9767-fc2a9b7d7bf3" providerId="ADAL" clId="{124772C9-11F5-4B8E-8C93-E22A20270CB6}" dt="2022-09-06T14:33:21.535" v="28" actId="478"/>
          <ac:spMkLst>
            <pc:docMk/>
            <pc:sldMk cId="0" sldId="256"/>
            <ac:spMk id="161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06T14:35:08.072" v="34" actId="1076"/>
        <pc:sldMkLst>
          <pc:docMk/>
          <pc:sldMk cId="0" sldId="259"/>
        </pc:sldMkLst>
        <pc:spChg chg="mod">
          <ac:chgData name="DOUDESIS Dimitrios" userId="f8ef3e63-7e95-492c-9767-fc2a9b7d7bf3" providerId="ADAL" clId="{124772C9-11F5-4B8E-8C93-E22A20270CB6}" dt="2022-09-06T14:35:08.072" v="34" actId="1076"/>
          <ac:spMkLst>
            <pc:docMk/>
            <pc:sldMk cId="0" sldId="259"/>
            <ac:spMk id="172" creationId="{00000000-0000-0000-0000-000000000000}"/>
          </ac:spMkLst>
        </pc:spChg>
        <pc:spChg chg="ord">
          <ac:chgData name="DOUDESIS Dimitrios" userId="f8ef3e63-7e95-492c-9767-fc2a9b7d7bf3" providerId="ADAL" clId="{124772C9-11F5-4B8E-8C93-E22A20270CB6}" dt="2022-09-06T14:34:53.885" v="32" actId="167"/>
          <ac:spMkLst>
            <pc:docMk/>
            <pc:sldMk cId="0" sldId="259"/>
            <ac:spMk id="174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15T17:51:15.993" v="49" actId="27636"/>
        <pc:sldMkLst>
          <pc:docMk/>
          <pc:sldMk cId="0" sldId="261"/>
        </pc:sldMkLst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1"/>
            <ac:spMk id="183" creationId="{00000000-0000-0000-0000-000000000000}"/>
          </ac:spMkLst>
        </pc:spChg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1"/>
            <ac:spMk id="184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15T17:51:15.993" v="49" actId="27636"/>
        <pc:sldMkLst>
          <pc:docMk/>
          <pc:sldMk cId="0" sldId="264"/>
        </pc:sldMkLst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4"/>
            <ac:spMk id="203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124772C9-11F5-4B8E-8C93-E22A20270CB6}" dt="2022-09-06T14:34:24.202" v="31" actId="478"/>
        <pc:sldMkLst>
          <pc:docMk/>
          <pc:sldMk cId="3967540112" sldId="279"/>
        </pc:sldMkLst>
        <pc:spChg chg="add del mod">
          <ac:chgData name="DOUDESIS Dimitrios" userId="f8ef3e63-7e95-492c-9767-fc2a9b7d7bf3" providerId="ADAL" clId="{124772C9-11F5-4B8E-8C93-E22A20270CB6}" dt="2022-09-06T14:34:24.202" v="31" actId="478"/>
          <ac:spMkLst>
            <pc:docMk/>
            <pc:sldMk cId="3967540112" sldId="279"/>
            <ac:spMk id="4" creationId="{CA276414-133C-4F64-7728-E109C264940E}"/>
          </ac:spMkLst>
        </pc:spChg>
        <pc:spChg chg="del">
          <ac:chgData name="DOUDESIS Dimitrios" userId="f8ef3e63-7e95-492c-9767-fc2a9b7d7bf3" providerId="ADAL" clId="{124772C9-11F5-4B8E-8C93-E22A20270CB6}" dt="2022-09-06T14:34:22.182" v="30" actId="478"/>
          <ac:spMkLst>
            <pc:docMk/>
            <pc:sldMk cId="3967540112" sldId="279"/>
            <ac:spMk id="161" creationId="{00000000-0000-0000-0000-000000000000}"/>
          </ac:spMkLst>
        </pc:spChg>
      </pc:sldChg>
      <pc:sldChg chg="modSp mod modAnim">
        <pc:chgData name="DOUDESIS Dimitrios" userId="f8ef3e63-7e95-492c-9767-fc2a9b7d7bf3" providerId="ADAL" clId="{124772C9-11F5-4B8E-8C93-E22A20270CB6}" dt="2022-09-15T17:51:20.664" v="50" actId="6549"/>
        <pc:sldMkLst>
          <pc:docMk/>
          <pc:sldMk cId="0" sldId="281"/>
        </pc:sldMkLst>
        <pc:spChg chg="mod">
          <ac:chgData name="DOUDESIS Dimitrios" userId="f8ef3e63-7e95-492c-9767-fc2a9b7d7bf3" providerId="ADAL" clId="{124772C9-11F5-4B8E-8C93-E22A20270CB6}" dt="2022-09-15T17:51:20.664" v="50" actId="6549"/>
          <ac:spMkLst>
            <pc:docMk/>
            <pc:sldMk cId="0" sldId="281"/>
            <ac:spMk id="189" creationId="{00000000-0000-0000-0000-000000000000}"/>
          </ac:spMkLst>
        </pc:spChg>
      </pc:sldChg>
    </pc:docChg>
  </pc:docChgLst>
  <pc:docChgLst>
    <pc:chgData name="Dimitrios Doudesis" userId="f8ef3e63-7e95-492c-9767-fc2a9b7d7bf3" providerId="ADAL" clId="{124772C9-11F5-4B8E-8C93-E22A20270CB6}"/>
    <pc:docChg chg="modSld">
      <pc:chgData name="Dimitrios Doudesis" userId="f8ef3e63-7e95-492c-9767-fc2a9b7d7bf3" providerId="ADAL" clId="{124772C9-11F5-4B8E-8C93-E22A20270CB6}" dt="2023-02-09T17:48:35.711" v="75" actId="14100"/>
      <pc:docMkLst>
        <pc:docMk/>
      </pc:docMkLst>
      <pc:sldChg chg="modAnim">
        <pc:chgData name="Dimitrios Doudesis" userId="f8ef3e63-7e95-492c-9767-fc2a9b7d7bf3" providerId="ADAL" clId="{124772C9-11F5-4B8E-8C93-E22A20270CB6}" dt="2023-01-19T09:50:44.500" v="6"/>
        <pc:sldMkLst>
          <pc:docMk/>
          <pc:sldMk cId="0" sldId="257"/>
        </pc:sldMkLst>
      </pc:sldChg>
      <pc:sldChg chg="modSp mod modAnim">
        <pc:chgData name="Dimitrios Doudesis" userId="f8ef3e63-7e95-492c-9767-fc2a9b7d7bf3" providerId="ADAL" clId="{124772C9-11F5-4B8E-8C93-E22A20270CB6}" dt="2023-02-09T17:47:56.838" v="67" actId="1076"/>
        <pc:sldMkLst>
          <pc:docMk/>
          <pc:sldMk cId="0" sldId="259"/>
        </pc:sldMkLst>
        <pc:spChg chg="mod">
          <ac:chgData name="Dimitrios Doudesis" userId="f8ef3e63-7e95-492c-9767-fc2a9b7d7bf3" providerId="ADAL" clId="{124772C9-11F5-4B8E-8C93-E22A20270CB6}" dt="2023-02-09T17:47:56.838" v="67" actId="1076"/>
          <ac:spMkLst>
            <pc:docMk/>
            <pc:sldMk cId="0" sldId="259"/>
            <ac:spMk id="172" creationId="{00000000-0000-0000-0000-000000000000}"/>
          </ac:spMkLst>
        </pc:spChg>
      </pc:sldChg>
      <pc:sldChg chg="modAnim">
        <pc:chgData name="Dimitrios Doudesis" userId="f8ef3e63-7e95-492c-9767-fc2a9b7d7bf3" providerId="ADAL" clId="{124772C9-11F5-4B8E-8C93-E22A20270CB6}" dt="2023-01-19T09:51:05.897" v="21"/>
        <pc:sldMkLst>
          <pc:docMk/>
          <pc:sldMk cId="0" sldId="261"/>
        </pc:sldMkLst>
      </pc:sldChg>
      <pc:sldChg chg="modAnim">
        <pc:chgData name="Dimitrios Doudesis" userId="f8ef3e63-7e95-492c-9767-fc2a9b7d7bf3" providerId="ADAL" clId="{124772C9-11F5-4B8E-8C93-E22A20270CB6}" dt="2023-01-19T09:51:23.702" v="36"/>
        <pc:sldMkLst>
          <pc:docMk/>
          <pc:sldMk cId="0" sldId="263"/>
        </pc:sldMkLst>
      </pc:sldChg>
      <pc:sldChg chg="modAnim">
        <pc:chgData name="Dimitrios Doudesis" userId="f8ef3e63-7e95-492c-9767-fc2a9b7d7bf3" providerId="ADAL" clId="{124772C9-11F5-4B8E-8C93-E22A20270CB6}" dt="2023-01-19T09:51:54.105" v="56"/>
        <pc:sldMkLst>
          <pc:docMk/>
          <pc:sldMk cId="0" sldId="271"/>
        </pc:sldMkLst>
      </pc:sldChg>
      <pc:sldChg chg="modAnim">
        <pc:chgData name="Dimitrios Doudesis" userId="f8ef3e63-7e95-492c-9767-fc2a9b7d7bf3" providerId="ADAL" clId="{124772C9-11F5-4B8E-8C93-E22A20270CB6}" dt="2023-01-19T09:52:02.874" v="64"/>
        <pc:sldMkLst>
          <pc:docMk/>
          <pc:sldMk cId="0" sldId="273"/>
        </pc:sldMkLst>
      </pc:sldChg>
      <pc:sldChg chg="modSp mod modAnim">
        <pc:chgData name="Dimitrios Doudesis" userId="f8ef3e63-7e95-492c-9767-fc2a9b7d7bf3" providerId="ADAL" clId="{124772C9-11F5-4B8E-8C93-E22A20270CB6}" dt="2023-02-09T17:48:35.711" v="75" actId="14100"/>
        <pc:sldMkLst>
          <pc:docMk/>
          <pc:sldMk cId="342442046" sldId="280"/>
        </pc:sldMkLst>
        <pc:spChg chg="mod">
          <ac:chgData name="Dimitrios Doudesis" userId="f8ef3e63-7e95-492c-9767-fc2a9b7d7bf3" providerId="ADAL" clId="{124772C9-11F5-4B8E-8C93-E22A20270CB6}" dt="2023-02-09T17:48:35.711" v="75" actId="14100"/>
          <ac:spMkLst>
            <pc:docMk/>
            <pc:sldMk cId="342442046" sldId="280"/>
            <ac:spMk id="4" creationId="{A79B12FE-BF1B-A144-BCD9-6B5F29505E36}"/>
          </ac:spMkLst>
        </pc:spChg>
      </pc:sldChg>
      <pc:sldChg chg="modAnim">
        <pc:chgData name="Dimitrios Doudesis" userId="f8ef3e63-7e95-492c-9767-fc2a9b7d7bf3" providerId="ADAL" clId="{124772C9-11F5-4B8E-8C93-E22A20270CB6}" dt="2023-01-19T09:51:16.611" v="34"/>
        <pc:sldMkLst>
          <pc:docMk/>
          <pc:sldMk cId="0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55600">
              <a:lnSpc>
                <a:spcPct val="140000"/>
              </a:lnSpc>
              <a:defRPr sz="2700" spc="26"/>
            </a:lvl1pPr>
          </a:lstStyle>
          <a:p>
            <a:r>
              <a:t>Attribution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mage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5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8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hyperlink" Target="https://tidyverse.tidyverse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melia.mn/Syntax-cheatsheet.pdf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jspielman.github.io/introverse/articles/introverse_online.html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r-guide.steveharoz.com/index.html" TargetMode="External"/><Relationship Id="rId4" Type="http://schemas.openxmlformats.org/officeDocument/2006/relationships/hyperlink" Target="https://spielmanlab.github.io/introverse/articles/introverse_onlin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HDS Tutorial 1</a:t>
            </a:r>
            <a:br>
              <a:rPr lang="en-GB" dirty="0"/>
            </a:br>
            <a:r>
              <a:rPr lang="en-GB" sz="11500" dirty="0"/>
              <a:t>Week 2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igh quality and robust data visualisation…"/>
          <p:cNvSpPr txBox="1">
            <a:spLocks noGrp="1"/>
          </p:cNvSpPr>
          <p:nvPr>
            <p:ph type="body" idx="1"/>
          </p:nvPr>
        </p:nvSpPr>
        <p:spPr>
          <a:xfrm>
            <a:off x="2128020" y="3379618"/>
            <a:ext cx="21140444" cy="8502860"/>
          </a:xfrm>
          <a:prstGeom prst="rect">
            <a:avLst/>
          </a:prstGeom>
        </p:spPr>
        <p:txBody>
          <a:bodyPr spcCol="2414108">
            <a:normAutofit lnSpcReduction="10000"/>
          </a:bodyPr>
          <a:lstStyle/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High quality and robust data </a:t>
            </a:r>
            <a:r>
              <a:rPr dirty="0" err="1"/>
              <a:t>visuali</a:t>
            </a:r>
            <a:r>
              <a:rPr lang="en-GB" dirty="0"/>
              <a:t>z</a:t>
            </a:r>
            <a:r>
              <a:rPr dirty="0" err="1"/>
              <a:t>ation</a:t>
            </a:r>
            <a:r>
              <a:rPr dirty="0"/>
              <a:t> </a:t>
            </a:r>
          </a:p>
          <a:p>
            <a:pPr lvl="1"/>
            <a:r>
              <a:rPr dirty="0"/>
              <a:t>e.g., ggplot2 — covered in depth in Week 4 </a:t>
            </a:r>
          </a:p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Go-to language for statistics and data science; used in almost every industry </a:t>
            </a:r>
          </a:p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Vast R community support </a:t>
            </a:r>
          </a:p>
          <a:p>
            <a:pPr lvl="1"/>
            <a:r>
              <a:rPr dirty="0"/>
              <a:t>Stack Overflow ! </a:t>
            </a:r>
          </a:p>
          <a:p>
            <a:pPr lvl="1"/>
            <a:r>
              <a:rPr dirty="0"/>
              <a:t>Twitter </a:t>
            </a:r>
            <a:r>
              <a:rPr dirty="0" err="1"/>
              <a:t>Rstats</a:t>
            </a:r>
            <a:endParaRPr dirty="0"/>
          </a:p>
          <a:p>
            <a:pPr lvl="1"/>
            <a:r>
              <a:rPr dirty="0"/>
              <a:t>etc.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The </a:t>
            </a:r>
            <a:r>
              <a:rPr dirty="0"/>
              <a:t>most comprehensive statistical analysis package new technology &amp; ideas often appear first in R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err="1"/>
              <a:t>tidyverse</a:t>
            </a:r>
            <a:r>
              <a:rPr dirty="0"/>
              <a:t> 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err="1"/>
              <a:t>RMarkdown</a:t>
            </a:r>
            <a:r>
              <a:rPr dirty="0"/>
              <a:t> (covered in Week 6)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you can do so many things beyond data analysis/processing… maps, calendars, </a:t>
            </a:r>
            <a:r>
              <a:rPr dirty="0" err="1"/>
              <a:t>etc</a:t>
            </a:r>
            <a:r>
              <a:rPr lang="en-GB" dirty="0"/>
              <a:t>.</a:t>
            </a:r>
            <a:r>
              <a:rPr dirty="0"/>
              <a:t>! 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It can be very satisfying and fun once you get the hang of it! </a:t>
            </a:r>
          </a:p>
        </p:txBody>
      </p:sp>
      <p:sp>
        <p:nvSpPr>
          <p:cNvPr id="190" name="Further Reasons for Why R…"/>
          <p:cNvSpPr txBox="1">
            <a:spLocks noGrp="1"/>
          </p:cNvSpPr>
          <p:nvPr>
            <p:ph type="title" idx="4294967295"/>
          </p:nvPr>
        </p:nvSpPr>
        <p:spPr>
          <a:xfrm>
            <a:off x="2282396" y="1060698"/>
            <a:ext cx="20269201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Further Reasons for Why R…</a:t>
            </a:r>
          </a:p>
        </p:txBody>
      </p:sp>
      <p:sp>
        <p:nvSpPr>
          <p:cNvPr id="191" name="Paper Clip"/>
          <p:cNvSpPr/>
          <p:nvPr/>
        </p:nvSpPr>
        <p:spPr>
          <a:xfrm>
            <a:off x="12667105" y="7374556"/>
            <a:ext cx="1389012" cy="3638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8320" y="1"/>
                </a:moveTo>
                <a:cubicBezTo>
                  <a:pt x="7923" y="-3"/>
                  <a:pt x="4263" y="-13"/>
                  <a:pt x="1919" y="849"/>
                </a:cubicBezTo>
                <a:cubicBezTo>
                  <a:pt x="644" y="1318"/>
                  <a:pt x="0" y="1941"/>
                  <a:pt x="0" y="2701"/>
                </a:cubicBezTo>
                <a:lnTo>
                  <a:pt x="0" y="18022"/>
                </a:lnTo>
                <a:cubicBezTo>
                  <a:pt x="0" y="18058"/>
                  <a:pt x="120" y="21587"/>
                  <a:pt x="10672" y="21587"/>
                </a:cubicBezTo>
                <a:cubicBezTo>
                  <a:pt x="14452" y="21587"/>
                  <a:pt x="21600" y="20874"/>
                  <a:pt x="21600" y="18177"/>
                </a:cubicBezTo>
                <a:lnTo>
                  <a:pt x="21600" y="5534"/>
                </a:lnTo>
                <a:cubicBezTo>
                  <a:pt x="21600" y="5247"/>
                  <a:pt x="20990" y="5015"/>
                  <a:pt x="20238" y="5015"/>
                </a:cubicBezTo>
                <a:cubicBezTo>
                  <a:pt x="19487" y="5015"/>
                  <a:pt x="18881" y="5247"/>
                  <a:pt x="18881" y="5534"/>
                </a:cubicBezTo>
                <a:lnTo>
                  <a:pt x="18881" y="18177"/>
                </a:lnTo>
                <a:cubicBezTo>
                  <a:pt x="18881" y="20510"/>
                  <a:pt x="11004" y="20548"/>
                  <a:pt x="10672" y="20548"/>
                </a:cubicBezTo>
                <a:cubicBezTo>
                  <a:pt x="3010" y="20548"/>
                  <a:pt x="2726" y="18278"/>
                  <a:pt x="2719" y="18022"/>
                </a:cubicBezTo>
                <a:lnTo>
                  <a:pt x="2719" y="2701"/>
                </a:lnTo>
                <a:cubicBezTo>
                  <a:pt x="2719" y="2229"/>
                  <a:pt x="3075" y="1870"/>
                  <a:pt x="3802" y="1601"/>
                </a:cubicBezTo>
                <a:cubicBezTo>
                  <a:pt x="5389" y="1014"/>
                  <a:pt x="8225" y="1039"/>
                  <a:pt x="8249" y="1040"/>
                </a:cubicBezTo>
                <a:lnTo>
                  <a:pt x="8298" y="1040"/>
                </a:lnTo>
                <a:cubicBezTo>
                  <a:pt x="10640" y="1040"/>
                  <a:pt x="12331" y="1244"/>
                  <a:pt x="13183" y="1628"/>
                </a:cubicBezTo>
                <a:cubicBezTo>
                  <a:pt x="14071" y="2030"/>
                  <a:pt x="13857" y="2528"/>
                  <a:pt x="13850" y="2544"/>
                </a:cubicBezTo>
                <a:lnTo>
                  <a:pt x="13828" y="2593"/>
                </a:lnTo>
                <a:lnTo>
                  <a:pt x="13828" y="13797"/>
                </a:lnTo>
                <a:cubicBezTo>
                  <a:pt x="13828" y="14163"/>
                  <a:pt x="13588" y="14429"/>
                  <a:pt x="13099" y="14612"/>
                </a:cubicBezTo>
                <a:cubicBezTo>
                  <a:pt x="12278" y="14919"/>
                  <a:pt x="10962" y="14913"/>
                  <a:pt x="10950" y="14914"/>
                </a:cubicBezTo>
                <a:lnTo>
                  <a:pt x="10902" y="14912"/>
                </a:lnTo>
                <a:cubicBezTo>
                  <a:pt x="9968" y="14912"/>
                  <a:pt x="9268" y="14822"/>
                  <a:pt x="8824" y="14642"/>
                </a:cubicBezTo>
                <a:cubicBezTo>
                  <a:pt x="8062" y="14335"/>
                  <a:pt x="8125" y="13836"/>
                  <a:pt x="8125" y="13835"/>
                </a:cubicBezTo>
                <a:lnTo>
                  <a:pt x="8130" y="8716"/>
                </a:lnTo>
                <a:cubicBezTo>
                  <a:pt x="8130" y="8430"/>
                  <a:pt x="7520" y="8197"/>
                  <a:pt x="6768" y="8197"/>
                </a:cubicBezTo>
                <a:cubicBezTo>
                  <a:pt x="6016" y="8197"/>
                  <a:pt x="5407" y="8430"/>
                  <a:pt x="5407" y="8716"/>
                </a:cubicBezTo>
                <a:lnTo>
                  <a:pt x="5407" y="13782"/>
                </a:lnTo>
                <a:cubicBezTo>
                  <a:pt x="5385" y="13948"/>
                  <a:pt x="5363" y="14748"/>
                  <a:pt x="6821" y="15346"/>
                </a:cubicBezTo>
                <a:cubicBezTo>
                  <a:pt x="7798" y="15746"/>
                  <a:pt x="9166" y="15949"/>
                  <a:pt x="10884" y="15951"/>
                </a:cubicBezTo>
                <a:cubicBezTo>
                  <a:pt x="11241" y="15954"/>
                  <a:pt x="13390" y="15949"/>
                  <a:pt x="14978" y="15364"/>
                </a:cubicBezTo>
                <a:cubicBezTo>
                  <a:pt x="16020" y="14980"/>
                  <a:pt x="16551" y="14453"/>
                  <a:pt x="16551" y="13797"/>
                </a:cubicBezTo>
                <a:lnTo>
                  <a:pt x="16551" y="2681"/>
                </a:lnTo>
                <a:cubicBezTo>
                  <a:pt x="16629" y="2456"/>
                  <a:pt x="16773" y="1656"/>
                  <a:pt x="15300" y="976"/>
                </a:cubicBezTo>
                <a:cubicBezTo>
                  <a:pt x="13903" y="330"/>
                  <a:pt x="11555" y="2"/>
                  <a:pt x="8320" y="1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88875" y="13131800"/>
            <a:ext cx="218949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tidyverse_celestial.png"/>
          <p:cNvGrpSpPr/>
          <p:nvPr/>
        </p:nvGrpSpPr>
        <p:grpSpPr>
          <a:xfrm>
            <a:off x="14827057" y="3240788"/>
            <a:ext cx="7551968" cy="7628168"/>
            <a:chOff x="0" y="0"/>
            <a:chExt cx="7551966" cy="7628166"/>
          </a:xfrm>
        </p:grpSpPr>
        <p:pic>
          <p:nvPicPr>
            <p:cNvPr id="195" name="tidyverse_celestial.png" descr="tidyverse_celesti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297967" cy="72979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tidyverse_celestial.png" descr="tidyverse_celestial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51967" cy="7628167"/>
            </a:xfrm>
            <a:prstGeom prst="rect">
              <a:avLst/>
            </a:prstGeom>
            <a:effectLst/>
          </p:spPr>
        </p:pic>
      </p:grpSp>
      <p:sp>
        <p:nvSpPr>
          <p:cNvPr id="197" name="Into the Tidyverse!"/>
          <p:cNvSpPr txBox="1">
            <a:spLocks noGrp="1"/>
          </p:cNvSpPr>
          <p:nvPr>
            <p:ph type="body" sz="quarter" idx="1"/>
          </p:nvPr>
        </p:nvSpPr>
        <p:spPr>
          <a:xfrm>
            <a:off x="15883350" y="2087536"/>
            <a:ext cx="13343787" cy="1610693"/>
          </a:xfrm>
          <a:prstGeom prst="rect">
            <a:avLst/>
          </a:prstGeom>
        </p:spPr>
        <p:txBody>
          <a:bodyPr numCol="2" spcCol="1523778" anchor="t"/>
          <a:lstStyle>
            <a:lvl1pPr algn="l">
              <a:spcBef>
                <a:spcPts val="4200"/>
              </a:spcBef>
              <a:defRPr sz="4000" spc="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/>
              <a:t>Into the </a:t>
            </a:r>
            <a:r>
              <a:rPr dirty="0" err="1">
                <a:hlinkClick r:id="rId4"/>
              </a:rPr>
              <a:t>Tidyverse</a:t>
            </a:r>
            <a:r>
              <a:rPr dirty="0"/>
              <a:t>!</a:t>
            </a:r>
          </a:p>
        </p:txBody>
      </p:sp>
      <p:sp>
        <p:nvSpPr>
          <p:cNvPr id="198" name="Formalized set of packages and tools that have a consistently structured programming interface…"/>
          <p:cNvSpPr txBox="1"/>
          <p:nvPr/>
        </p:nvSpPr>
        <p:spPr>
          <a:xfrm>
            <a:off x="2595917" y="1742576"/>
            <a:ext cx="11601829" cy="291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4000"/>
            </a:pPr>
            <a:r>
              <a:rPr dirty="0"/>
              <a:t>Formalized set of packages and tools that have a consistently structured programming interface</a:t>
            </a:r>
          </a:p>
          <a:p>
            <a:pPr marL="444500" indent="-444500">
              <a:buSzPct val="100000"/>
              <a:buChar char="•"/>
              <a:defRPr sz="4000"/>
            </a:pPr>
            <a:r>
              <a:rPr dirty="0"/>
              <a:t>as opposed to base R, which is more complex/varied and less user friendly </a:t>
            </a:r>
          </a:p>
        </p:txBody>
      </p:sp>
      <p:sp>
        <p:nvSpPr>
          <p:cNvPr id="199" name="streamlined data wrangling &amp; visualisation"/>
          <p:cNvSpPr txBox="1"/>
          <p:nvPr/>
        </p:nvSpPr>
        <p:spPr>
          <a:xfrm>
            <a:off x="14197746" y="10957857"/>
            <a:ext cx="21196474" cy="1610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2420506">
            <a:normAutofit/>
          </a:bodyPr>
          <a:lstStyle>
            <a:lvl1pPr algn="l" defTabSz="2438338">
              <a:lnSpc>
                <a:spcPct val="80000"/>
              </a:lnSpc>
              <a:spcBef>
                <a:spcPts val="4200"/>
              </a:spcBef>
              <a:defRPr sz="40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/>
              <a:t>streamlined data wrangling &amp; </a:t>
            </a:r>
            <a:r>
              <a:rPr dirty="0" err="1"/>
              <a:t>visuali</a:t>
            </a:r>
            <a:r>
              <a:rPr lang="en-GB" dirty="0"/>
              <a:t>z</a:t>
            </a:r>
            <a:r>
              <a:rPr dirty="0" err="1"/>
              <a:t>ation</a:t>
            </a:r>
            <a:r>
              <a:rPr dirty="0"/>
              <a:t>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23C392B-6F17-0344-9A69-3A002C7EE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5248910"/>
            <a:ext cx="9880600" cy="65679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9FA2E1-7799-9749-8078-C448FA7CFB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83" y="11549532"/>
            <a:ext cx="13598236" cy="845948"/>
          </a:xfrm>
        </p:spPr>
        <p:txBody>
          <a:bodyPr>
            <a:normAutofit/>
          </a:bodyPr>
          <a:lstStyle/>
          <a:p>
            <a:r>
              <a:rPr lang="en-GB" sz="3000" b="0" dirty="0"/>
              <a:t>Animation (</a:t>
            </a:r>
            <a:r>
              <a:rPr lang="en-GB" sz="3000" b="0" dirty="0" err="1"/>
              <a:t>gganimate</a:t>
            </a:r>
            <a:r>
              <a:rPr lang="en-GB" sz="3000" b="0" dirty="0"/>
              <a:t> package) with maps (sf package) and Met Office data</a:t>
            </a:r>
          </a:p>
          <a:p>
            <a:endParaRPr lang="en-US" dirty="0"/>
          </a:p>
        </p:txBody>
      </p:sp>
      <p:sp>
        <p:nvSpPr>
          <p:cNvPr id="4" name="Further Reasons for Why R…">
            <a:extLst>
              <a:ext uri="{FF2B5EF4-FFF2-40B4-BE49-F238E27FC236}">
                <a16:creationId xmlns:a16="http://schemas.microsoft.com/office/drawing/2014/main" id="{A79B12FE-BF1B-A144-BCD9-6B5F29505E36}"/>
              </a:ext>
            </a:extLst>
          </p:cNvPr>
          <p:cNvSpPr txBox="1">
            <a:spLocks/>
          </p:cNvSpPr>
          <p:nvPr/>
        </p:nvSpPr>
        <p:spPr>
          <a:xfrm>
            <a:off x="11222181" y="2273299"/>
            <a:ext cx="11769159" cy="135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GB" dirty="0"/>
              <a:t>An animation example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217382D-0560-9C49-81D0-8D26AE337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30" y="1615575"/>
            <a:ext cx="9611451" cy="9611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03C8299E-B963-EA48-98B1-95CAEFCD762A}"/>
              </a:ext>
            </a:extLst>
          </p:cNvPr>
          <p:cNvSpPr/>
          <p:nvPr/>
        </p:nvSpPr>
        <p:spPr>
          <a:xfrm>
            <a:off x="13920214" y="4962562"/>
            <a:ext cx="7166404" cy="4372769"/>
          </a:xfrm>
          <a:prstGeom prst="clou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An example of: </a:t>
            </a:r>
          </a:p>
          <a:p>
            <a:pPr marL="457200" marR="0" indent="-45720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the power of data visualization in R </a:t>
            </a:r>
          </a:p>
          <a:p>
            <a:pPr marL="457200" marR="0" indent="-45720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what HDS is building you towards</a:t>
            </a:r>
            <a:endParaRPr kumimoji="0" lang="en-US" sz="3000" i="0" u="none" strike="noStrike" spc="-59" normalizeH="0" baseline="0" dirty="0">
              <a:solidFill>
                <a:sysClr val="windowText" lastClr="000000"/>
              </a:solidFill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424420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here are 3 main different types of syntax:…"/>
          <p:cNvSpPr txBox="1">
            <a:spLocks noGrp="1"/>
          </p:cNvSpPr>
          <p:nvPr>
            <p:ph type="body" sz="quarter" idx="1"/>
          </p:nvPr>
        </p:nvSpPr>
        <p:spPr>
          <a:xfrm>
            <a:off x="13496563" y="3479092"/>
            <a:ext cx="9049076" cy="5492985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3 main different types of syntax</a:t>
            </a:r>
            <a:r>
              <a:rPr lang="en-GB" dirty="0"/>
              <a:t> you might come across</a:t>
            </a:r>
            <a:r>
              <a:rPr dirty="0"/>
              <a:t>: </a:t>
            </a:r>
          </a:p>
          <a:p>
            <a:r>
              <a:rPr dirty="0"/>
              <a:t>1. base R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$</a:t>
            </a:r>
            <a:r>
              <a:rPr dirty="0"/>
              <a:t>)</a:t>
            </a:r>
          </a:p>
          <a:p>
            <a:r>
              <a:rPr dirty="0"/>
              <a:t>2. tidy verse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%&gt;%</a:t>
            </a:r>
            <a:r>
              <a:rPr dirty="0"/>
              <a:t>)</a:t>
            </a:r>
          </a:p>
          <a:p>
            <a:r>
              <a:rPr dirty="0"/>
              <a:t>3. formula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~</a:t>
            </a:r>
            <a:r>
              <a:rPr dirty="0"/>
              <a:t>)</a:t>
            </a:r>
          </a:p>
        </p:txBody>
      </p:sp>
      <p:sp>
        <p:nvSpPr>
          <p:cNvPr id="222" name="R Synt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Syntax</a:t>
            </a:r>
          </a:p>
        </p:txBody>
      </p:sp>
      <p:sp>
        <p:nvSpPr>
          <p:cNvPr id="223" name="Doric Column"/>
          <p:cNvSpPr/>
          <p:nvPr/>
        </p:nvSpPr>
        <p:spPr>
          <a:xfrm>
            <a:off x="1686247" y="9405101"/>
            <a:ext cx="1701592" cy="1706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74"/>
                </a:lnTo>
                <a:lnTo>
                  <a:pt x="1083" y="2705"/>
                </a:lnTo>
                <a:lnTo>
                  <a:pt x="1083" y="5518"/>
                </a:lnTo>
                <a:lnTo>
                  <a:pt x="1684" y="5518"/>
                </a:lnTo>
                <a:cubicBezTo>
                  <a:pt x="1684" y="6803"/>
                  <a:pt x="2729" y="7852"/>
                  <a:pt x="4023" y="7852"/>
                </a:cubicBezTo>
                <a:lnTo>
                  <a:pt x="4045" y="7852"/>
                </a:lnTo>
                <a:cubicBezTo>
                  <a:pt x="3726" y="7852"/>
                  <a:pt x="3472" y="8105"/>
                  <a:pt x="3472" y="8424"/>
                </a:cubicBezTo>
                <a:cubicBezTo>
                  <a:pt x="3472" y="8743"/>
                  <a:pt x="3726" y="8996"/>
                  <a:pt x="4045" y="8996"/>
                </a:cubicBezTo>
                <a:lnTo>
                  <a:pt x="4045" y="12636"/>
                </a:lnTo>
                <a:cubicBezTo>
                  <a:pt x="3726" y="12636"/>
                  <a:pt x="3472" y="12889"/>
                  <a:pt x="3472" y="13208"/>
                </a:cubicBezTo>
                <a:cubicBezTo>
                  <a:pt x="3472" y="13527"/>
                  <a:pt x="3726" y="13780"/>
                  <a:pt x="4045" y="13780"/>
                </a:cubicBezTo>
                <a:lnTo>
                  <a:pt x="4045" y="21600"/>
                </a:lnTo>
                <a:lnTo>
                  <a:pt x="17555" y="21600"/>
                </a:lnTo>
                <a:lnTo>
                  <a:pt x="17555" y="13780"/>
                </a:lnTo>
                <a:cubicBezTo>
                  <a:pt x="17874" y="13780"/>
                  <a:pt x="18128" y="13527"/>
                  <a:pt x="18128" y="13208"/>
                </a:cubicBezTo>
                <a:cubicBezTo>
                  <a:pt x="18128" y="12889"/>
                  <a:pt x="17874" y="12636"/>
                  <a:pt x="17555" y="12636"/>
                </a:cubicBezTo>
                <a:lnTo>
                  <a:pt x="17555" y="8996"/>
                </a:lnTo>
                <a:cubicBezTo>
                  <a:pt x="17874" y="8996"/>
                  <a:pt x="18128" y="8743"/>
                  <a:pt x="18128" y="8424"/>
                </a:cubicBezTo>
                <a:cubicBezTo>
                  <a:pt x="18128" y="8105"/>
                  <a:pt x="17874" y="7852"/>
                  <a:pt x="17555" y="7852"/>
                </a:cubicBezTo>
                <a:lnTo>
                  <a:pt x="17577" y="7852"/>
                </a:lnTo>
                <a:cubicBezTo>
                  <a:pt x="18866" y="7852"/>
                  <a:pt x="19916" y="6809"/>
                  <a:pt x="19916" y="5518"/>
                </a:cubicBezTo>
                <a:lnTo>
                  <a:pt x="20517" y="5518"/>
                </a:lnTo>
                <a:lnTo>
                  <a:pt x="20517" y="2705"/>
                </a:lnTo>
                <a:lnTo>
                  <a:pt x="21600" y="127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4" name="Ionic Column"/>
          <p:cNvSpPr/>
          <p:nvPr/>
        </p:nvSpPr>
        <p:spPr>
          <a:xfrm>
            <a:off x="4499303" y="9406394"/>
            <a:ext cx="1705954" cy="1704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2169" y="0"/>
                </a:moveTo>
                <a:cubicBezTo>
                  <a:pt x="2169" y="880"/>
                  <a:pt x="2771" y="1614"/>
                  <a:pt x="3586" y="1814"/>
                </a:cubicBezTo>
                <a:cubicBezTo>
                  <a:pt x="2599" y="1879"/>
                  <a:pt x="1747" y="2247"/>
                  <a:pt x="1100" y="2884"/>
                </a:cubicBezTo>
                <a:cubicBezTo>
                  <a:pt x="389" y="3586"/>
                  <a:pt x="0" y="4574"/>
                  <a:pt x="0" y="5665"/>
                </a:cubicBezTo>
                <a:cubicBezTo>
                  <a:pt x="0" y="7328"/>
                  <a:pt x="1225" y="9094"/>
                  <a:pt x="3495" y="9094"/>
                </a:cubicBezTo>
                <a:cubicBezTo>
                  <a:pt x="4427" y="9094"/>
                  <a:pt x="5258" y="8710"/>
                  <a:pt x="5835" y="8019"/>
                </a:cubicBezTo>
                <a:cubicBezTo>
                  <a:pt x="6401" y="7339"/>
                  <a:pt x="6649" y="6443"/>
                  <a:pt x="6504" y="5633"/>
                </a:cubicBezTo>
                <a:cubicBezTo>
                  <a:pt x="6283" y="4434"/>
                  <a:pt x="5150" y="3656"/>
                  <a:pt x="3867" y="3824"/>
                </a:cubicBezTo>
                <a:cubicBezTo>
                  <a:pt x="3306" y="3894"/>
                  <a:pt x="2826" y="4169"/>
                  <a:pt x="2519" y="4590"/>
                </a:cubicBezTo>
                <a:cubicBezTo>
                  <a:pt x="2249" y="4957"/>
                  <a:pt x="2147" y="5406"/>
                  <a:pt x="2227" y="5849"/>
                </a:cubicBezTo>
                <a:cubicBezTo>
                  <a:pt x="2373" y="6632"/>
                  <a:pt x="3090" y="7111"/>
                  <a:pt x="3936" y="6998"/>
                </a:cubicBezTo>
                <a:cubicBezTo>
                  <a:pt x="4222" y="6960"/>
                  <a:pt x="4482" y="6803"/>
                  <a:pt x="4644" y="6571"/>
                </a:cubicBezTo>
                <a:cubicBezTo>
                  <a:pt x="4784" y="6371"/>
                  <a:pt x="4837" y="6134"/>
                  <a:pt x="4789" y="5918"/>
                </a:cubicBezTo>
                <a:cubicBezTo>
                  <a:pt x="4702" y="5518"/>
                  <a:pt x="4341" y="5341"/>
                  <a:pt x="4034" y="5373"/>
                </a:cubicBezTo>
                <a:cubicBezTo>
                  <a:pt x="3926" y="5384"/>
                  <a:pt x="3581" y="5454"/>
                  <a:pt x="3581" y="5881"/>
                </a:cubicBezTo>
                <a:lnTo>
                  <a:pt x="3247" y="5881"/>
                </a:lnTo>
                <a:cubicBezTo>
                  <a:pt x="3247" y="5422"/>
                  <a:pt x="3544" y="5093"/>
                  <a:pt x="3997" y="5044"/>
                </a:cubicBezTo>
                <a:cubicBezTo>
                  <a:pt x="4444" y="4995"/>
                  <a:pt x="4983" y="5260"/>
                  <a:pt x="5112" y="5849"/>
                </a:cubicBezTo>
                <a:cubicBezTo>
                  <a:pt x="5177" y="6157"/>
                  <a:pt x="5107" y="6491"/>
                  <a:pt x="4913" y="6767"/>
                </a:cubicBezTo>
                <a:cubicBezTo>
                  <a:pt x="4698" y="7075"/>
                  <a:pt x="4358" y="7280"/>
                  <a:pt x="3975" y="7334"/>
                </a:cubicBezTo>
                <a:cubicBezTo>
                  <a:pt x="2961" y="7474"/>
                  <a:pt x="2066" y="6863"/>
                  <a:pt x="1894" y="5913"/>
                </a:cubicBezTo>
                <a:cubicBezTo>
                  <a:pt x="1797" y="5378"/>
                  <a:pt x="1921" y="4844"/>
                  <a:pt x="2244" y="4396"/>
                </a:cubicBezTo>
                <a:cubicBezTo>
                  <a:pt x="2606" y="3899"/>
                  <a:pt x="3166" y="3580"/>
                  <a:pt x="3818" y="3493"/>
                </a:cubicBezTo>
                <a:cubicBezTo>
                  <a:pt x="5279" y="3304"/>
                  <a:pt x="6574" y="4201"/>
                  <a:pt x="6827" y="5572"/>
                </a:cubicBezTo>
                <a:cubicBezTo>
                  <a:pt x="6995" y="6479"/>
                  <a:pt x="6719" y="7479"/>
                  <a:pt x="6088" y="8235"/>
                </a:cubicBezTo>
                <a:cubicBezTo>
                  <a:pt x="5651" y="8764"/>
                  <a:pt x="5080" y="9127"/>
                  <a:pt x="4433" y="9305"/>
                </a:cubicBezTo>
                <a:lnTo>
                  <a:pt x="4433" y="21600"/>
                </a:lnTo>
                <a:lnTo>
                  <a:pt x="17158" y="21600"/>
                </a:lnTo>
                <a:lnTo>
                  <a:pt x="17158" y="9305"/>
                </a:lnTo>
                <a:cubicBezTo>
                  <a:pt x="16511" y="9127"/>
                  <a:pt x="15938" y="8759"/>
                  <a:pt x="15502" y="8235"/>
                </a:cubicBezTo>
                <a:cubicBezTo>
                  <a:pt x="14871" y="7479"/>
                  <a:pt x="14596" y="6479"/>
                  <a:pt x="14763" y="5572"/>
                </a:cubicBezTo>
                <a:cubicBezTo>
                  <a:pt x="15017" y="4195"/>
                  <a:pt x="16312" y="3304"/>
                  <a:pt x="17773" y="3493"/>
                </a:cubicBezTo>
                <a:cubicBezTo>
                  <a:pt x="18425" y="3580"/>
                  <a:pt x="18985" y="3899"/>
                  <a:pt x="19347" y="4396"/>
                </a:cubicBezTo>
                <a:cubicBezTo>
                  <a:pt x="19670" y="4839"/>
                  <a:pt x="19794" y="5378"/>
                  <a:pt x="19697" y="5913"/>
                </a:cubicBezTo>
                <a:cubicBezTo>
                  <a:pt x="19524" y="6863"/>
                  <a:pt x="18630" y="7474"/>
                  <a:pt x="17616" y="7334"/>
                </a:cubicBezTo>
                <a:cubicBezTo>
                  <a:pt x="17239" y="7280"/>
                  <a:pt x="16893" y="7075"/>
                  <a:pt x="16678" y="6767"/>
                </a:cubicBezTo>
                <a:cubicBezTo>
                  <a:pt x="16483" y="6491"/>
                  <a:pt x="16414" y="6157"/>
                  <a:pt x="16479" y="5849"/>
                </a:cubicBezTo>
                <a:cubicBezTo>
                  <a:pt x="16608" y="5260"/>
                  <a:pt x="17147" y="4995"/>
                  <a:pt x="17594" y="5044"/>
                </a:cubicBezTo>
                <a:cubicBezTo>
                  <a:pt x="18047" y="5093"/>
                  <a:pt x="18344" y="5422"/>
                  <a:pt x="18344" y="5881"/>
                </a:cubicBezTo>
                <a:lnTo>
                  <a:pt x="18009" y="5881"/>
                </a:lnTo>
                <a:cubicBezTo>
                  <a:pt x="18009" y="5454"/>
                  <a:pt x="17665" y="5384"/>
                  <a:pt x="17557" y="5373"/>
                </a:cubicBezTo>
                <a:cubicBezTo>
                  <a:pt x="17250" y="5341"/>
                  <a:pt x="16889" y="5513"/>
                  <a:pt x="16802" y="5918"/>
                </a:cubicBezTo>
                <a:cubicBezTo>
                  <a:pt x="16754" y="6134"/>
                  <a:pt x="16807" y="6371"/>
                  <a:pt x="16947" y="6571"/>
                </a:cubicBezTo>
                <a:cubicBezTo>
                  <a:pt x="17109" y="6803"/>
                  <a:pt x="17367" y="6960"/>
                  <a:pt x="17653" y="6998"/>
                </a:cubicBezTo>
                <a:cubicBezTo>
                  <a:pt x="18500" y="7111"/>
                  <a:pt x="19218" y="6632"/>
                  <a:pt x="19363" y="5849"/>
                </a:cubicBezTo>
                <a:cubicBezTo>
                  <a:pt x="19444" y="5406"/>
                  <a:pt x="19341" y="4963"/>
                  <a:pt x="19072" y="4590"/>
                </a:cubicBezTo>
                <a:cubicBezTo>
                  <a:pt x="18765" y="4169"/>
                  <a:pt x="18290" y="3899"/>
                  <a:pt x="17724" y="3824"/>
                </a:cubicBezTo>
                <a:cubicBezTo>
                  <a:pt x="16441" y="3656"/>
                  <a:pt x="15308" y="4434"/>
                  <a:pt x="15087" y="5633"/>
                </a:cubicBezTo>
                <a:cubicBezTo>
                  <a:pt x="14936" y="6443"/>
                  <a:pt x="15184" y="7339"/>
                  <a:pt x="15756" y="8019"/>
                </a:cubicBezTo>
                <a:cubicBezTo>
                  <a:pt x="16333" y="8710"/>
                  <a:pt x="17164" y="9094"/>
                  <a:pt x="18096" y="9094"/>
                </a:cubicBezTo>
                <a:cubicBezTo>
                  <a:pt x="19789" y="9094"/>
                  <a:pt x="21589" y="7890"/>
                  <a:pt x="21589" y="5665"/>
                </a:cubicBezTo>
                <a:cubicBezTo>
                  <a:pt x="21600" y="4574"/>
                  <a:pt x="21212" y="3586"/>
                  <a:pt x="20501" y="2884"/>
                </a:cubicBezTo>
                <a:cubicBezTo>
                  <a:pt x="19859" y="2247"/>
                  <a:pt x="19002" y="1879"/>
                  <a:pt x="18015" y="1814"/>
                </a:cubicBezTo>
                <a:cubicBezTo>
                  <a:pt x="18830" y="1614"/>
                  <a:pt x="19432" y="880"/>
                  <a:pt x="19432" y="0"/>
                </a:cubicBezTo>
                <a:lnTo>
                  <a:pt x="2169" y="0"/>
                </a:ln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5" name="Corinthian Column"/>
          <p:cNvSpPr/>
          <p:nvPr/>
        </p:nvSpPr>
        <p:spPr>
          <a:xfrm>
            <a:off x="7316720" y="9405101"/>
            <a:ext cx="1604738" cy="1706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7" y="0"/>
                </a:moveTo>
                <a:cubicBezTo>
                  <a:pt x="430" y="0"/>
                  <a:pt x="144" y="271"/>
                  <a:pt x="144" y="606"/>
                </a:cubicBezTo>
                <a:cubicBezTo>
                  <a:pt x="144" y="941"/>
                  <a:pt x="430" y="1211"/>
                  <a:pt x="787" y="1211"/>
                </a:cubicBezTo>
                <a:cubicBezTo>
                  <a:pt x="798" y="1211"/>
                  <a:pt x="868" y="1211"/>
                  <a:pt x="995" y="1211"/>
                </a:cubicBezTo>
                <a:cubicBezTo>
                  <a:pt x="995" y="2167"/>
                  <a:pt x="1730" y="2966"/>
                  <a:pt x="2695" y="3128"/>
                </a:cubicBezTo>
                <a:cubicBezTo>
                  <a:pt x="1098" y="3236"/>
                  <a:pt x="0" y="4312"/>
                  <a:pt x="0" y="5820"/>
                </a:cubicBezTo>
                <a:cubicBezTo>
                  <a:pt x="0" y="6976"/>
                  <a:pt x="908" y="8207"/>
                  <a:pt x="2591" y="8207"/>
                </a:cubicBezTo>
                <a:cubicBezTo>
                  <a:pt x="3924" y="8207"/>
                  <a:pt x="4636" y="7218"/>
                  <a:pt x="4636" y="6510"/>
                </a:cubicBezTo>
                <a:cubicBezTo>
                  <a:pt x="4636" y="5705"/>
                  <a:pt x="4069" y="5220"/>
                  <a:pt x="3121" y="5220"/>
                </a:cubicBezTo>
                <a:cubicBezTo>
                  <a:pt x="2747" y="5220"/>
                  <a:pt x="2471" y="5306"/>
                  <a:pt x="2298" y="5473"/>
                </a:cubicBezTo>
                <a:cubicBezTo>
                  <a:pt x="2092" y="5673"/>
                  <a:pt x="2097" y="5932"/>
                  <a:pt x="2097" y="5938"/>
                </a:cubicBezTo>
                <a:lnTo>
                  <a:pt x="2097" y="5943"/>
                </a:lnTo>
                <a:cubicBezTo>
                  <a:pt x="2097" y="6132"/>
                  <a:pt x="2160" y="6284"/>
                  <a:pt x="2280" y="6387"/>
                </a:cubicBezTo>
                <a:cubicBezTo>
                  <a:pt x="2390" y="6479"/>
                  <a:pt x="2534" y="6527"/>
                  <a:pt x="2695" y="6527"/>
                </a:cubicBezTo>
                <a:cubicBezTo>
                  <a:pt x="2983" y="6527"/>
                  <a:pt x="3270" y="6365"/>
                  <a:pt x="3270" y="5992"/>
                </a:cubicBezTo>
                <a:lnTo>
                  <a:pt x="3688" y="5992"/>
                </a:lnTo>
                <a:cubicBezTo>
                  <a:pt x="3688" y="6602"/>
                  <a:pt x="3189" y="6915"/>
                  <a:pt x="2695" y="6915"/>
                </a:cubicBezTo>
                <a:cubicBezTo>
                  <a:pt x="2431" y="6915"/>
                  <a:pt x="2184" y="6829"/>
                  <a:pt x="2000" y="6667"/>
                </a:cubicBezTo>
                <a:cubicBezTo>
                  <a:pt x="1857" y="6543"/>
                  <a:pt x="1677" y="6311"/>
                  <a:pt x="1677" y="5933"/>
                </a:cubicBezTo>
                <a:cubicBezTo>
                  <a:pt x="1677" y="5884"/>
                  <a:pt x="1684" y="5494"/>
                  <a:pt x="2000" y="5186"/>
                </a:cubicBezTo>
                <a:cubicBezTo>
                  <a:pt x="2253" y="4938"/>
                  <a:pt x="2632" y="4815"/>
                  <a:pt x="3121" y="4815"/>
                </a:cubicBezTo>
                <a:cubicBezTo>
                  <a:pt x="4293" y="4815"/>
                  <a:pt x="5057" y="5473"/>
                  <a:pt x="5057" y="6500"/>
                </a:cubicBezTo>
                <a:cubicBezTo>
                  <a:pt x="5057" y="7354"/>
                  <a:pt x="4350" y="8261"/>
                  <a:pt x="3241" y="8521"/>
                </a:cubicBezTo>
                <a:cubicBezTo>
                  <a:pt x="1718" y="8904"/>
                  <a:pt x="511" y="9466"/>
                  <a:pt x="637" y="10682"/>
                </a:cubicBezTo>
                <a:cubicBezTo>
                  <a:pt x="1333" y="10034"/>
                  <a:pt x="2236" y="10358"/>
                  <a:pt x="2236" y="11244"/>
                </a:cubicBezTo>
                <a:cubicBezTo>
                  <a:pt x="2236" y="11574"/>
                  <a:pt x="2236" y="11346"/>
                  <a:pt x="2236" y="12232"/>
                </a:cubicBezTo>
                <a:cubicBezTo>
                  <a:pt x="2236" y="13496"/>
                  <a:pt x="3424" y="13668"/>
                  <a:pt x="3424" y="13668"/>
                </a:cubicBezTo>
                <a:cubicBezTo>
                  <a:pt x="3292" y="13668"/>
                  <a:pt x="3211" y="13668"/>
                  <a:pt x="3200" y="13668"/>
                </a:cubicBezTo>
                <a:cubicBezTo>
                  <a:pt x="2844" y="13668"/>
                  <a:pt x="2557" y="13940"/>
                  <a:pt x="2557" y="14275"/>
                </a:cubicBezTo>
                <a:cubicBezTo>
                  <a:pt x="2557" y="14609"/>
                  <a:pt x="2844" y="14879"/>
                  <a:pt x="3200" y="14879"/>
                </a:cubicBezTo>
                <a:cubicBezTo>
                  <a:pt x="3206" y="14879"/>
                  <a:pt x="3218" y="14879"/>
                  <a:pt x="3241" y="14879"/>
                </a:cubicBezTo>
                <a:lnTo>
                  <a:pt x="3241" y="21600"/>
                </a:lnTo>
                <a:cubicBezTo>
                  <a:pt x="4781" y="21600"/>
                  <a:pt x="16969" y="21600"/>
                  <a:pt x="18353" y="21600"/>
                </a:cubicBezTo>
                <a:lnTo>
                  <a:pt x="18353" y="14874"/>
                </a:lnTo>
                <a:cubicBezTo>
                  <a:pt x="18376" y="14874"/>
                  <a:pt x="18387" y="14874"/>
                  <a:pt x="18393" y="14874"/>
                </a:cubicBezTo>
                <a:cubicBezTo>
                  <a:pt x="18749" y="14874"/>
                  <a:pt x="19038" y="14604"/>
                  <a:pt x="19038" y="14269"/>
                </a:cubicBezTo>
                <a:cubicBezTo>
                  <a:pt x="19038" y="13934"/>
                  <a:pt x="18749" y="13663"/>
                  <a:pt x="18393" y="13663"/>
                </a:cubicBezTo>
                <a:cubicBezTo>
                  <a:pt x="18381" y="13663"/>
                  <a:pt x="18301" y="13663"/>
                  <a:pt x="18168" y="13663"/>
                </a:cubicBezTo>
                <a:cubicBezTo>
                  <a:pt x="18168" y="13663"/>
                  <a:pt x="19359" y="13496"/>
                  <a:pt x="19359" y="12227"/>
                </a:cubicBezTo>
                <a:cubicBezTo>
                  <a:pt x="19359" y="11346"/>
                  <a:pt x="19359" y="11567"/>
                  <a:pt x="19359" y="11237"/>
                </a:cubicBezTo>
                <a:cubicBezTo>
                  <a:pt x="19359" y="10357"/>
                  <a:pt x="20260" y="10028"/>
                  <a:pt x="20955" y="10677"/>
                </a:cubicBezTo>
                <a:cubicBezTo>
                  <a:pt x="21088" y="9461"/>
                  <a:pt x="19882" y="8904"/>
                  <a:pt x="18359" y="8521"/>
                </a:cubicBezTo>
                <a:cubicBezTo>
                  <a:pt x="17250" y="8261"/>
                  <a:pt x="16543" y="7354"/>
                  <a:pt x="16543" y="6500"/>
                </a:cubicBezTo>
                <a:cubicBezTo>
                  <a:pt x="16543" y="5479"/>
                  <a:pt x="17301" y="4815"/>
                  <a:pt x="18479" y="4815"/>
                </a:cubicBezTo>
                <a:cubicBezTo>
                  <a:pt x="18968" y="4815"/>
                  <a:pt x="19347" y="4938"/>
                  <a:pt x="19600" y="5186"/>
                </a:cubicBezTo>
                <a:cubicBezTo>
                  <a:pt x="19916" y="5494"/>
                  <a:pt x="19921" y="5884"/>
                  <a:pt x="19921" y="5933"/>
                </a:cubicBezTo>
                <a:cubicBezTo>
                  <a:pt x="19921" y="6311"/>
                  <a:pt x="19749" y="6543"/>
                  <a:pt x="19600" y="6667"/>
                </a:cubicBezTo>
                <a:cubicBezTo>
                  <a:pt x="19416" y="6824"/>
                  <a:pt x="19169" y="6915"/>
                  <a:pt x="18905" y="6915"/>
                </a:cubicBezTo>
                <a:cubicBezTo>
                  <a:pt x="18411" y="6915"/>
                  <a:pt x="17910" y="6597"/>
                  <a:pt x="17910" y="5992"/>
                </a:cubicBezTo>
                <a:lnTo>
                  <a:pt x="18330" y="5992"/>
                </a:lnTo>
                <a:cubicBezTo>
                  <a:pt x="18330" y="6359"/>
                  <a:pt x="18617" y="6527"/>
                  <a:pt x="18905" y="6527"/>
                </a:cubicBezTo>
                <a:cubicBezTo>
                  <a:pt x="19066" y="6527"/>
                  <a:pt x="19209" y="6479"/>
                  <a:pt x="19318" y="6387"/>
                </a:cubicBezTo>
                <a:cubicBezTo>
                  <a:pt x="19438" y="6284"/>
                  <a:pt x="19503" y="6126"/>
                  <a:pt x="19503" y="5943"/>
                </a:cubicBezTo>
                <a:lnTo>
                  <a:pt x="19503" y="5938"/>
                </a:lnTo>
                <a:cubicBezTo>
                  <a:pt x="19503" y="5938"/>
                  <a:pt x="19508" y="5679"/>
                  <a:pt x="19302" y="5473"/>
                </a:cubicBezTo>
                <a:cubicBezTo>
                  <a:pt x="19129" y="5306"/>
                  <a:pt x="18853" y="5220"/>
                  <a:pt x="18479" y="5220"/>
                </a:cubicBezTo>
                <a:cubicBezTo>
                  <a:pt x="17531" y="5220"/>
                  <a:pt x="16962" y="5700"/>
                  <a:pt x="16962" y="6510"/>
                </a:cubicBezTo>
                <a:cubicBezTo>
                  <a:pt x="16962" y="7223"/>
                  <a:pt x="17676" y="8207"/>
                  <a:pt x="19009" y="8207"/>
                </a:cubicBezTo>
                <a:cubicBezTo>
                  <a:pt x="20692" y="8207"/>
                  <a:pt x="21600" y="6976"/>
                  <a:pt x="21600" y="5820"/>
                </a:cubicBezTo>
                <a:cubicBezTo>
                  <a:pt x="21600" y="4312"/>
                  <a:pt x="20502" y="3236"/>
                  <a:pt x="18905" y="3128"/>
                </a:cubicBezTo>
                <a:cubicBezTo>
                  <a:pt x="19870" y="2961"/>
                  <a:pt x="20605" y="2167"/>
                  <a:pt x="20605" y="1211"/>
                </a:cubicBezTo>
                <a:cubicBezTo>
                  <a:pt x="20732" y="1211"/>
                  <a:pt x="20806" y="1211"/>
                  <a:pt x="20812" y="1211"/>
                </a:cubicBezTo>
                <a:cubicBezTo>
                  <a:pt x="21168" y="1211"/>
                  <a:pt x="21456" y="941"/>
                  <a:pt x="21456" y="606"/>
                </a:cubicBezTo>
                <a:cubicBezTo>
                  <a:pt x="21456" y="271"/>
                  <a:pt x="21168" y="0"/>
                  <a:pt x="20812" y="0"/>
                </a:cubicBezTo>
                <a:cubicBezTo>
                  <a:pt x="16600" y="0"/>
                  <a:pt x="5102" y="0"/>
                  <a:pt x="78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14" y="13131800"/>
            <a:ext cx="29657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8F664F6-BBC6-2F43-8FDD-D26F9089B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697" y="8972077"/>
            <a:ext cx="3034890" cy="3490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st updated 2018, needs some updating…"/>
          <p:cNvSpPr txBox="1">
            <a:spLocks noGrp="1"/>
          </p:cNvSpPr>
          <p:nvPr>
            <p:ph type="body" sz="half" idx="1"/>
          </p:nvPr>
        </p:nvSpPr>
        <p:spPr>
          <a:xfrm>
            <a:off x="18145711" y="3664868"/>
            <a:ext cx="10616691" cy="6956177"/>
          </a:xfrm>
          <a:prstGeom prst="rect">
            <a:avLst/>
          </a:prstGeom>
        </p:spPr>
        <p:txBody>
          <a:bodyPr spcCol="1212360"/>
          <a:lstStyle/>
          <a:p>
            <a:r>
              <a:rPr dirty="0"/>
              <a:t>last updated 2018, needs some updating </a:t>
            </a:r>
          </a:p>
          <a:p>
            <a:r>
              <a:rPr dirty="0"/>
              <a:t>credit to Amelia McNamara</a:t>
            </a:r>
            <a:endParaRPr lang="en-GB" dirty="0"/>
          </a:p>
          <a:p>
            <a:r>
              <a:rPr lang="en-GB" dirty="0">
                <a:hlinkClick r:id="rId2"/>
              </a:rPr>
              <a:t>Full cheat sheet here</a:t>
            </a:r>
            <a:endParaRPr dirty="0"/>
          </a:p>
        </p:txBody>
      </p:sp>
      <p:pic>
        <p:nvPicPr>
          <p:cNvPr id="229" name="Screenshot 2021-02-06 at 23.16.56.png" descr="Screenshot 2021-02-06 at 23.16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-1"/>
            <a:ext cx="1769577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ve demonstration"/>
          <p:cNvSpPr txBox="1">
            <a:spLocks noGrp="1"/>
          </p:cNvSpPr>
          <p:nvPr>
            <p:ph type="body" sz="quarter" idx="1"/>
          </p:nvPr>
        </p:nvSpPr>
        <p:spPr>
          <a:xfrm>
            <a:off x="9030798" y="3690698"/>
            <a:ext cx="11976956" cy="26289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Bar chart demonstration in R using heath care data</a:t>
            </a:r>
            <a:endParaRPr dirty="0"/>
          </a:p>
        </p:txBody>
      </p:sp>
      <p:sp>
        <p:nvSpPr>
          <p:cNvPr id="207" name="Telescope"/>
          <p:cNvSpPr/>
          <p:nvPr/>
        </p:nvSpPr>
        <p:spPr>
          <a:xfrm>
            <a:off x="4221327" y="6734392"/>
            <a:ext cx="4157543" cy="497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dd comments to your code if using script…"/>
          <p:cNvSpPr txBox="1">
            <a:spLocks noGrp="1"/>
          </p:cNvSpPr>
          <p:nvPr>
            <p:ph type="body" idx="1"/>
          </p:nvPr>
        </p:nvSpPr>
        <p:spPr>
          <a:xfrm>
            <a:off x="1478068" y="3296982"/>
            <a:ext cx="21743836" cy="7733383"/>
          </a:xfrm>
          <a:prstGeom prst="rect">
            <a:avLst/>
          </a:prstGeom>
        </p:spPr>
        <p:txBody>
          <a:bodyPr spcCol="2409629">
            <a:noAutofit/>
          </a:bodyPr>
          <a:lstStyle/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Add comments to your code if using script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Use a </a:t>
            </a:r>
            <a:r>
              <a:rPr sz="3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  <a:r>
              <a:rPr sz="3200" dirty="0"/>
              <a:t> at the beginning of the line or at the end of the line </a:t>
            </a:r>
          </a:p>
          <a:p>
            <a:pPr marL="114085" indent="-114085" defTabSz="352043">
              <a:lnSpc>
                <a:spcPct val="100000"/>
              </a:lnSpc>
              <a:spcBef>
                <a:spcPts val="900"/>
              </a:spcBef>
              <a:defRPr sz="1026">
                <a:latin typeface="Times Roman"/>
                <a:ea typeface="Times Roman"/>
                <a:cs typeface="Times Roman"/>
                <a:sym typeface="Times Roman"/>
              </a:defRPr>
            </a:pPr>
            <a:endParaRPr sz="3200" dirty="0"/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You can also add sections to your script code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At the end of a section add 4 dashes - or 4 hashes </a:t>
            </a:r>
            <a:r>
              <a:rPr sz="3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Avoid dots and spaces in variable names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instead used capital letters or underscore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Check </a:t>
            </a:r>
            <a:r>
              <a:rPr sz="3200" dirty="0" err="1"/>
              <a:t>Cheatsheets</a:t>
            </a:r>
            <a:r>
              <a:rPr sz="3200" dirty="0"/>
              <a:t>, especially when using a new package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Top menu </a:t>
            </a:r>
            <a:r>
              <a:rPr sz="3200" i="1" dirty="0">
                <a:latin typeface="Proxima Nova"/>
                <a:ea typeface="Proxima Nova"/>
                <a:cs typeface="Proxima Nova"/>
                <a:sym typeface="Proxima Nova"/>
              </a:rPr>
              <a:t>Help &gt; </a:t>
            </a:r>
            <a:r>
              <a:rPr sz="3200" i="1" dirty="0" err="1">
                <a:latin typeface="Proxima Nova"/>
                <a:ea typeface="Proxima Nova"/>
                <a:cs typeface="Proxima Nova"/>
                <a:sym typeface="Proxima Nova"/>
              </a:rPr>
              <a:t>Cheatsheets</a:t>
            </a:r>
            <a:r>
              <a:rPr sz="3200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sz="3200" dirty="0"/>
              <a:t>or </a:t>
            </a:r>
            <a:r>
              <a:rPr sz="3200" u="sng" dirty="0">
                <a:hlinkClick r:id="rId2"/>
              </a:rPr>
              <a:t>https://rstudio.com/resources/cheatsheets/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If you are unsure of what something does, type into the console a question mark followed by the function or package </a:t>
            </a:r>
          </a:p>
          <a:p>
            <a:pPr marL="684529" lvl="1" indent="-342264" defTabSz="1877520">
              <a:spcBef>
                <a:spcPts val="32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3200" dirty="0"/>
              <a:t>&gt;?function </a:t>
            </a:r>
          </a:p>
          <a:p>
            <a:pPr marL="684529" lvl="1" indent="-342264" defTabSz="1877520">
              <a:spcBef>
                <a:spcPts val="32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3200" dirty="0"/>
              <a:t>f</a:t>
            </a:r>
            <a:r>
              <a:rPr sz="3200" dirty="0">
                <a:latin typeface="Proxima Nova"/>
                <a:ea typeface="Proxima Nova"/>
                <a:cs typeface="Proxima Nova"/>
                <a:sym typeface="Proxima Nova"/>
              </a:rPr>
              <a:t>or common functions, check the </a:t>
            </a:r>
            <a:r>
              <a:rPr sz="3200" dirty="0">
                <a:hlinkClick r:id="rId3"/>
              </a:rPr>
              <a:t>introverse package</a:t>
            </a:r>
            <a:r>
              <a:rPr sz="3200" dirty="0">
                <a:hlinkClick r:id="rId4"/>
              </a:rPr>
              <a:t> </a:t>
            </a:r>
            <a:r>
              <a:rPr sz="3200" dirty="0"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3200" dirty="0"/>
              <a:t>General introduction to R as a programming language: </a:t>
            </a:r>
            <a:r>
              <a:rPr lang="en-GB" sz="3200" dirty="0">
                <a:hlinkClick r:id="rId5"/>
              </a:rPr>
              <a:t>A Succinct Intro to R </a:t>
            </a:r>
            <a:endParaRPr lang="en-GB" sz="3200" dirty="0"/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Always load packages at the start of a script 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Make sure everything is spelled correctly! and capitalization is consistent when loading in data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Practice makes perfect. Build familiarity with the system and don’t be afraid to make mistakes 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When in doubt, Google it!! </a:t>
            </a:r>
          </a:p>
        </p:txBody>
      </p:sp>
      <p:sp>
        <p:nvSpPr>
          <p:cNvPr id="232" name="Tips to start out with R"/>
          <p:cNvSpPr txBox="1">
            <a:spLocks noGrp="1"/>
          </p:cNvSpPr>
          <p:nvPr>
            <p:ph type="title" idx="4294967295"/>
          </p:nvPr>
        </p:nvSpPr>
        <p:spPr>
          <a:xfrm>
            <a:off x="2215386" y="1024140"/>
            <a:ext cx="20269201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rPr dirty="0"/>
              <a:t>Tips to start out with R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671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Have you looked for R help online? If so, was it effective? What did you type 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720"/>
            </a:lvl1pPr>
          </a:lstStyle>
          <a:p>
            <a:r>
              <a:rPr dirty="0"/>
              <a:t>Have you looked for R help online? </a:t>
            </a:r>
            <a:br>
              <a:rPr lang="en-GB" dirty="0"/>
            </a:br>
            <a:r>
              <a:rPr dirty="0"/>
              <a:t>If so, was it effective? </a:t>
            </a:r>
            <a:br>
              <a:rPr lang="en-GB" dirty="0"/>
            </a:br>
            <a:r>
              <a:rPr dirty="0"/>
              <a:t>What did you type in?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en in doubt, copy and paste an error into google…"/>
          <p:cNvSpPr txBox="1">
            <a:spLocks noGrp="1"/>
          </p:cNvSpPr>
          <p:nvPr>
            <p:ph type="body" sz="half" idx="1"/>
          </p:nvPr>
        </p:nvSpPr>
        <p:spPr>
          <a:xfrm>
            <a:off x="12868647" y="2327904"/>
            <a:ext cx="10286321" cy="9411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buSzPct val="100000"/>
              <a:buChar char="•"/>
              <a:defRPr b="0"/>
            </a:pPr>
            <a:r>
              <a:rPr dirty="0"/>
              <a:t>when in doubt, copy and paste an error into google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include the package name or “in R” in your search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built-in R help function &gt;</a:t>
            </a:r>
            <a:r>
              <a:rPr dirty="0">
                <a:latin typeface="Andale Mono"/>
                <a:ea typeface="Andale Mono"/>
                <a:cs typeface="Andale Mono"/>
                <a:sym typeface="Andale Mono"/>
              </a:rPr>
              <a:t>?function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 err="1">
                <a:hlinkClick r:id="rId2"/>
              </a:rPr>
              <a:t>StackOverflow</a:t>
            </a:r>
            <a:r>
              <a:rPr dirty="0">
                <a:hlinkClick r:id="rId2"/>
              </a:rPr>
              <a:t> </a:t>
            </a:r>
            <a:endParaRPr dirty="0"/>
          </a:p>
          <a:p>
            <a:pPr marL="228600" indent="-228600">
              <a:buSzPct val="100000"/>
              <a:buChar char="•"/>
              <a:defRPr b="0"/>
            </a:pPr>
            <a:r>
              <a:rPr dirty="0">
                <a:hlinkClick r:id="rId3"/>
              </a:rPr>
              <a:t>RStudio Community </a:t>
            </a:r>
            <a:endParaRPr dirty="0"/>
          </a:p>
          <a:p>
            <a:pPr marL="228600" indent="-228600">
              <a:buSzPct val="100000"/>
              <a:buChar char="•"/>
              <a:defRPr b="0"/>
            </a:pPr>
            <a:r>
              <a:rPr lang="en-GB" dirty="0"/>
              <a:t>Be willing and ready to adapt code to your context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Holly has a lovely document with more details</a:t>
            </a:r>
          </a:p>
        </p:txBody>
      </p:sp>
      <p:sp>
        <p:nvSpPr>
          <p:cNvPr id="238" name="How to effectively search for help online:"/>
          <p:cNvSpPr txBox="1">
            <a:spLocks noGrp="1"/>
          </p:cNvSpPr>
          <p:nvPr>
            <p:ph type="title"/>
          </p:nvPr>
        </p:nvSpPr>
        <p:spPr>
          <a:xfrm>
            <a:off x="1685552" y="5493892"/>
            <a:ext cx="9829801" cy="3120460"/>
          </a:xfrm>
          <a:prstGeom prst="rect">
            <a:avLst/>
          </a:prstGeom>
        </p:spPr>
        <p:txBody>
          <a:bodyPr/>
          <a:lstStyle>
            <a:lvl1pPr defTabSz="775969">
              <a:defRPr sz="7708"/>
            </a:lvl1pPr>
          </a:lstStyle>
          <a:p>
            <a:r>
              <a:rPr dirty="0"/>
              <a:t>How to effectively search for help online: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3127-9BB5-6F48-AC3A-B6E735F9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definitions…</a:t>
            </a:r>
          </a:p>
        </p:txBody>
      </p:sp>
    </p:spTree>
    <p:extLst>
      <p:ext uri="{BB962C8B-B14F-4D97-AF65-F5344CB8AC3E}">
        <p14:creationId xmlns:p14="http://schemas.microsoft.com/office/powerpoint/2010/main" val="7227913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orking Dire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Directory 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965" y="13131800"/>
            <a:ext cx="25207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12" name="After installing R &amp; RStudio, you need to set the working directory…"/>
          <p:cNvSpPr txBox="1">
            <a:spLocks noGrp="1"/>
          </p:cNvSpPr>
          <p:nvPr>
            <p:ph type="body" idx="4294967295"/>
          </p:nvPr>
        </p:nvSpPr>
        <p:spPr>
          <a:xfrm>
            <a:off x="2057400" y="3720089"/>
            <a:ext cx="20269200" cy="8725691"/>
          </a:xfrm>
          <a:prstGeom prst="rect">
            <a:avLst/>
          </a:prstGeom>
        </p:spPr>
        <p:txBody>
          <a:bodyPr anchor="t"/>
          <a:lstStyle/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After installing R &amp; RStudio, you need to set the working directory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This is the location on your computer where any data files to imported can be found, and where any R scripts (the files that save your code) will be saved</a:t>
            </a:r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In R studio, you can set the working directory with the menus (</a:t>
            </a:r>
            <a:r>
              <a:rPr i="1">
                <a:latin typeface="Proxima Nova"/>
                <a:ea typeface="Proxima Nova"/>
                <a:cs typeface="Proxima Nova"/>
                <a:sym typeface="Proxima Nova"/>
              </a:rPr>
              <a:t>Session &gt;&gt; Set Working Directory &gt;&gt; Choose Directory</a:t>
            </a:r>
            <a:r>
              <a:t>) or with a line of code that gives the path of the folder on your computer: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&gt;setwd(“Drive:/Folder1/Folder2”) </a:t>
            </a:r>
          </a:p>
          <a:p>
            <a:pPr algn="l" defTabSz="443484">
              <a:lnSpc>
                <a:spcPct val="100000"/>
              </a:lnSpc>
              <a:defRPr sz="1164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If you have made a new R Project from an existing Directory as shown in the live demo, working directory will be set this way </a:t>
            </a:r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can always check working directory with the function: 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&gt;getwd()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nction = how you get stuff done in R (chapters in metaphor)…"/>
          <p:cNvSpPr txBox="1">
            <a:spLocks noGrp="1"/>
          </p:cNvSpPr>
          <p:nvPr>
            <p:ph type="body" sz="half" idx="1"/>
          </p:nvPr>
        </p:nvSpPr>
        <p:spPr>
          <a:xfrm>
            <a:off x="12534341" y="1637451"/>
            <a:ext cx="10727102" cy="108333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Function =</a:t>
            </a:r>
            <a:r>
              <a:rPr b="0"/>
              <a:t> how you get stuff done in R (chapters in metaphor) 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Argument = </a:t>
            </a:r>
            <a:r>
              <a:rPr b="0"/>
              <a:t>specifications of functions (specific pages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Packages = </a:t>
            </a:r>
            <a:r>
              <a:rPr b="0"/>
              <a:t>are a collection of R functions, complied code and sample data. By default a set of packages are installed during installation. They are stored under a directory called "library" in the R environment (books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Documentation = </a:t>
            </a:r>
            <a:r>
              <a:rPr b="0"/>
              <a:t>the explanations of functions and arguments for different packages written by the authors (glossary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“run” or “running code” = </a:t>
            </a:r>
            <a:r>
              <a:rPr b="0"/>
              <a:t>enter command into the R console to make it happen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Script </a:t>
            </a:r>
            <a:r>
              <a:rPr b="0"/>
              <a:t>= a text file containing (almost) the same commands that you would enter on the command line of R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Data frame</a:t>
            </a:r>
            <a:r>
              <a:rPr b="0"/>
              <a:t> = 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statistics.</a:t>
            </a:r>
          </a:p>
          <a:p>
            <a:pPr marL="622300" lvl="1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Tibble</a:t>
            </a:r>
            <a:r>
              <a:rPr b="0"/>
              <a:t> = tidyverse style dataframe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Indexing </a:t>
            </a:r>
            <a:r>
              <a:rPr i="1"/>
              <a:t> </a:t>
            </a:r>
            <a:r>
              <a:rPr b="0"/>
              <a:t>= selecting a subset of the elements in order to use them in further analysis or possibly change them. Style depends on syntax (see slide 13 + cheat sheets)</a:t>
            </a:r>
          </a:p>
        </p:txBody>
      </p:sp>
      <p:sp>
        <p:nvSpPr>
          <p:cNvPr id="204" name="Some vocabu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vocabulary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haracter: &quot;a&quot;, “swc&quot;…"/>
          <p:cNvSpPr txBox="1">
            <a:spLocks noGrp="1"/>
          </p:cNvSpPr>
          <p:nvPr>
            <p:ph type="body" sz="half" idx="1"/>
          </p:nvPr>
        </p:nvSpPr>
        <p:spPr>
          <a:xfrm>
            <a:off x="12920724" y="942108"/>
            <a:ext cx="9738348" cy="118644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character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"a"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0" dirty="0" err="1">
                <a:latin typeface="Courier"/>
                <a:ea typeface="Courier"/>
                <a:cs typeface="Courier"/>
                <a:sym typeface="Courier"/>
              </a:rPr>
              <a:t>swc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numeric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15.5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“continuous” variable in other software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integer</a:t>
            </a:r>
            <a:r>
              <a:rPr i="1" dirty="0"/>
              <a:t> </a:t>
            </a:r>
            <a:r>
              <a:rPr b="0" dirty="0"/>
              <a:t>is similar, use numeric in practice (less limitations)</a:t>
            </a:r>
            <a:endParaRPr lang="en-GB" b="0" dirty="0"/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lang="en-GB" dirty="0"/>
              <a:t>double </a:t>
            </a:r>
            <a:r>
              <a:rPr lang="en-GB" b="0" dirty="0"/>
              <a:t>is similar, but is a numeric value with decimal places</a:t>
            </a:r>
            <a:endParaRPr dirty="0"/>
          </a:p>
          <a:p>
            <a:pPr marL="410273" lvl="1" indent="-94678" defTabSz="324611">
              <a:spcBef>
                <a:spcPts val="0"/>
              </a:spcBef>
              <a:buSzPct val="100000"/>
              <a:buChar char="•"/>
              <a:tabLst>
                <a:tab pos="88900" algn="l"/>
                <a:tab pos="317500" algn="l"/>
              </a:tabLst>
              <a:defRPr sz="851" b="0" spc="0"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logical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complex: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1+4i</a:t>
            </a:r>
            <a:r>
              <a:rPr b="0" dirty="0"/>
              <a:t> (complex numbers with real and imaginary parts)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factor</a:t>
            </a:r>
            <a:r>
              <a:rPr b="0" dirty="0"/>
              <a:t>: used to describe items that can have a finite number of values (gender, social class, etc.). 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A factor has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levels</a:t>
            </a:r>
            <a:r>
              <a:rPr dirty="0"/>
              <a:t> attribute and class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"factor"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Optionally, it may also contain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contrasts</a:t>
            </a:r>
            <a:r>
              <a:rPr dirty="0"/>
              <a:t> attribute which controls the parametrization used when the factor is used in a modeling functions. 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“categorical” variable in other software. Tell R that a variable is </a:t>
            </a:r>
            <a:r>
              <a:rPr b="1" dirty="0"/>
              <a:t>nominal </a:t>
            </a:r>
            <a:r>
              <a:rPr dirty="0"/>
              <a:t>by making it a factor. An ordered factor is used to represent an </a:t>
            </a:r>
            <a:r>
              <a:rPr b="1" dirty="0"/>
              <a:t>ordinal variable</a:t>
            </a:r>
            <a:r>
              <a:rPr dirty="0"/>
              <a:t>. </a:t>
            </a:r>
          </a:p>
        </p:txBody>
      </p:sp>
      <p:sp>
        <p:nvSpPr>
          <p:cNvPr id="215" name="Variables in R"/>
          <p:cNvSpPr txBox="1">
            <a:spLocks noGrp="1"/>
          </p:cNvSpPr>
          <p:nvPr>
            <p:ph type="title"/>
          </p:nvPr>
        </p:nvSpPr>
        <p:spPr>
          <a:xfrm>
            <a:off x="1724928" y="5991491"/>
            <a:ext cx="9829801" cy="1733018"/>
          </a:xfrm>
          <a:prstGeom prst="rect">
            <a:avLst/>
          </a:prstGeom>
        </p:spPr>
        <p:txBody>
          <a:bodyPr/>
          <a:lstStyle/>
          <a:p>
            <a:r>
              <a:rPr dirty="0"/>
              <a:t>Variable</a:t>
            </a:r>
            <a:r>
              <a:rPr lang="en-GB" dirty="0"/>
              <a:t> Types</a:t>
            </a:r>
            <a:r>
              <a:rPr dirty="0"/>
              <a:t> in R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Vectors = most common and basic structure in R; a collection of elements that are most commonly of mode character, logical, integer or numeric.…"/>
          <p:cNvSpPr txBox="1">
            <a:spLocks noGrp="1"/>
          </p:cNvSpPr>
          <p:nvPr>
            <p:ph type="body" sz="half" idx="1"/>
          </p:nvPr>
        </p:nvSpPr>
        <p:spPr>
          <a:xfrm>
            <a:off x="12778014" y="1228474"/>
            <a:ext cx="9536422" cy="10940362"/>
          </a:xfrm>
          <a:prstGeom prst="rect">
            <a:avLst/>
          </a:prstGeom>
        </p:spPr>
        <p:txBody>
          <a:bodyPr/>
          <a:lstStyle/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Vectors </a:t>
            </a:r>
            <a:r>
              <a:rPr b="0"/>
              <a:t>= most common and basic structure in R; a collection of elements that are most commonly of mode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character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logical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integer</a:t>
            </a:r>
            <a:r>
              <a:rPr b="0"/>
              <a:t> or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numeric</a:t>
            </a:r>
            <a:r>
              <a:rPr b="0"/>
              <a:t>. </a:t>
            </a:r>
          </a:p>
          <a:p>
            <a:pPr marL="684529" lvl="1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Atomic vector </a:t>
            </a:r>
            <a:r>
              <a:rPr b="0"/>
              <a:t>= vector where elements much be the same data type; default vector type </a:t>
            </a:r>
          </a:p>
          <a:p>
            <a:pPr marL="684529" lvl="1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List = </a:t>
            </a:r>
            <a:r>
              <a:rPr b="0"/>
              <a:t>a special type of vector. Each element can be a different type.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Matrix = </a:t>
            </a:r>
            <a:r>
              <a:rPr b="0"/>
              <a:t>an extension of the numeric or character vectors. They are not a separate type of object but simply an atomic vector with dimensions; the number of rows and columns. As with atomic vectors, the elements of a matrix must be of the same data type.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Array </a:t>
            </a:r>
            <a:r>
              <a:rPr b="0"/>
              <a:t>= similar to matrices but can have more than two dimensions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Data frame = </a:t>
            </a:r>
            <a:r>
              <a:rPr b="0"/>
              <a:t>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</a:t>
            </a:r>
          </a:p>
        </p:txBody>
      </p:sp>
      <p:sp>
        <p:nvSpPr>
          <p:cNvPr id="219" name="Data Structures in 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Structures in R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HDS Tutorial 1</a:t>
            </a:r>
            <a:br>
              <a:rPr lang="en-GB" dirty="0"/>
            </a:br>
            <a:r>
              <a:rPr lang="en-GB" sz="11500" dirty="0"/>
              <a:t>Week 2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401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dirty="0"/>
              <a:t>What is R </a:t>
            </a:r>
          </a:p>
          <a:p>
            <a:pPr marL="444500" indent="-444500">
              <a:buSzPct val="100000"/>
              <a:buChar char="•"/>
            </a:pPr>
            <a:r>
              <a:rPr dirty="0"/>
              <a:t>Why use R </a:t>
            </a:r>
          </a:p>
          <a:p>
            <a:pPr marL="444500" indent="-444500">
              <a:buSzPct val="100000"/>
              <a:buChar char="•"/>
            </a:pPr>
            <a:r>
              <a:rPr dirty="0"/>
              <a:t>Example data flow presentation using health data </a:t>
            </a:r>
            <a:endParaRPr lang="en-GB" dirty="0"/>
          </a:p>
          <a:p>
            <a:pPr marL="444500" indent="-444500">
              <a:buSzPct val="100000"/>
              <a:buFontTx/>
              <a:buChar char="•"/>
            </a:pPr>
            <a:r>
              <a:rPr lang="en-GB" dirty="0"/>
              <a:t>Tips for starting out with R 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How to search for help online</a:t>
            </a:r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dirty="0"/>
              <a:t>Has everyone downloaded R/R Studio? </a:t>
            </a:r>
            <a:br>
              <a:rPr lang="en-GB" dirty="0"/>
            </a:br>
            <a:r>
              <a:rPr dirty="0"/>
              <a:t>Or are you using </a:t>
            </a:r>
            <a:r>
              <a:rPr dirty="0" err="1"/>
              <a:t>Noteable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Jigsaw Piece"/>
          <p:cNvSpPr/>
          <p:nvPr/>
        </p:nvSpPr>
        <p:spPr>
          <a:xfrm>
            <a:off x="1320798" y="1545280"/>
            <a:ext cx="1836072" cy="1842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036"/>
                </a:ln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72" name="Organisations behind R"/>
          <p:cNvSpPr txBox="1">
            <a:spLocks noGrp="1"/>
          </p:cNvSpPr>
          <p:nvPr>
            <p:ph type="title"/>
          </p:nvPr>
        </p:nvSpPr>
        <p:spPr>
          <a:xfrm>
            <a:off x="1155700" y="3328461"/>
            <a:ext cx="10379753" cy="1317685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Organisations</a:t>
            </a:r>
            <a:r>
              <a:rPr dirty="0"/>
              <a:t> behind R </a:t>
            </a:r>
          </a:p>
        </p:txBody>
      </p:sp>
      <p:sp>
        <p:nvSpPr>
          <p:cNvPr id="173" name="The R Project…"/>
          <p:cNvSpPr txBox="1">
            <a:spLocks noGrp="1"/>
          </p:cNvSpPr>
          <p:nvPr>
            <p:ph type="body" sz="quarter" idx="1"/>
          </p:nvPr>
        </p:nvSpPr>
        <p:spPr>
          <a:xfrm>
            <a:off x="1805584" y="4962887"/>
            <a:ext cx="9596832" cy="800604"/>
          </a:xfrm>
          <a:prstGeom prst="rect">
            <a:avLst/>
          </a:prstGeom>
        </p:spPr>
        <p:txBody>
          <a:bodyPr/>
          <a:lstStyle/>
          <a:p>
            <a:r>
              <a:rPr dirty="0"/>
              <a:t>The R Project </a:t>
            </a:r>
          </a:p>
        </p:txBody>
      </p:sp>
      <p:sp>
        <p:nvSpPr>
          <p:cNvPr id="175" name="Jigsaw Piece"/>
          <p:cNvSpPr/>
          <p:nvPr/>
        </p:nvSpPr>
        <p:spPr>
          <a:xfrm>
            <a:off x="9375682" y="10567242"/>
            <a:ext cx="2709682" cy="158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70" y="0"/>
                </a:moveTo>
                <a:cubicBezTo>
                  <a:pt x="4727" y="0"/>
                  <a:pt x="4529" y="339"/>
                  <a:pt x="4529" y="754"/>
                </a:cubicBezTo>
                <a:lnTo>
                  <a:pt x="4529" y="7491"/>
                </a:lnTo>
                <a:cubicBezTo>
                  <a:pt x="4382" y="8825"/>
                  <a:pt x="3672" y="8999"/>
                  <a:pt x="3672" y="8999"/>
                </a:cubicBezTo>
                <a:cubicBezTo>
                  <a:pt x="3377" y="9059"/>
                  <a:pt x="2943" y="8562"/>
                  <a:pt x="2783" y="8363"/>
                </a:cubicBezTo>
                <a:cubicBezTo>
                  <a:pt x="2489" y="7923"/>
                  <a:pt x="2110" y="7658"/>
                  <a:pt x="1698" y="7658"/>
                </a:cubicBezTo>
                <a:cubicBezTo>
                  <a:pt x="760" y="7658"/>
                  <a:pt x="0" y="9026"/>
                  <a:pt x="0" y="10717"/>
                </a:cubicBezTo>
                <a:cubicBezTo>
                  <a:pt x="0" y="12407"/>
                  <a:pt x="760" y="13778"/>
                  <a:pt x="1698" y="13778"/>
                </a:cubicBezTo>
                <a:cubicBezTo>
                  <a:pt x="2082" y="13778"/>
                  <a:pt x="2436" y="13545"/>
                  <a:pt x="2720" y="13157"/>
                </a:cubicBezTo>
                <a:lnTo>
                  <a:pt x="2720" y="13160"/>
                </a:lnTo>
                <a:cubicBezTo>
                  <a:pt x="2746" y="13124"/>
                  <a:pt x="3313" y="12370"/>
                  <a:pt x="3672" y="12443"/>
                </a:cubicBezTo>
                <a:cubicBezTo>
                  <a:pt x="3672" y="12443"/>
                  <a:pt x="4382" y="12617"/>
                  <a:pt x="4529" y="13951"/>
                </a:cubicBezTo>
                <a:lnTo>
                  <a:pt x="4529" y="20846"/>
                </a:lnTo>
                <a:cubicBezTo>
                  <a:pt x="4529" y="21260"/>
                  <a:pt x="4727" y="21600"/>
                  <a:pt x="4970" y="21600"/>
                </a:cubicBezTo>
                <a:lnTo>
                  <a:pt x="9322" y="21600"/>
                </a:lnTo>
                <a:cubicBezTo>
                  <a:pt x="9749" y="21162"/>
                  <a:pt x="9815" y="20388"/>
                  <a:pt x="9815" y="20388"/>
                </a:cubicBezTo>
                <a:cubicBezTo>
                  <a:pt x="9857" y="19778"/>
                  <a:pt x="9419" y="18814"/>
                  <a:pt x="9396" y="18765"/>
                </a:cubicBezTo>
                <a:lnTo>
                  <a:pt x="9394" y="18763"/>
                </a:lnTo>
                <a:cubicBezTo>
                  <a:pt x="9168" y="18278"/>
                  <a:pt x="9032" y="17676"/>
                  <a:pt x="9032" y="17022"/>
                </a:cubicBezTo>
                <a:cubicBezTo>
                  <a:pt x="9032" y="15422"/>
                  <a:pt x="9836" y="14124"/>
                  <a:pt x="10827" y="14124"/>
                </a:cubicBezTo>
                <a:cubicBezTo>
                  <a:pt x="11818" y="14124"/>
                  <a:pt x="12621" y="15422"/>
                  <a:pt x="12621" y="17022"/>
                </a:cubicBezTo>
                <a:cubicBezTo>
                  <a:pt x="12621" y="17724"/>
                  <a:pt x="12467" y="18368"/>
                  <a:pt x="12209" y="18869"/>
                </a:cubicBezTo>
                <a:cubicBezTo>
                  <a:pt x="12092" y="19143"/>
                  <a:pt x="11799" y="19886"/>
                  <a:pt x="11834" y="20388"/>
                </a:cubicBezTo>
                <a:cubicBezTo>
                  <a:pt x="11834" y="20388"/>
                  <a:pt x="11900" y="21162"/>
                  <a:pt x="12327" y="21600"/>
                </a:cubicBezTo>
                <a:lnTo>
                  <a:pt x="16679" y="21600"/>
                </a:lnTo>
                <a:cubicBezTo>
                  <a:pt x="16922" y="21600"/>
                  <a:pt x="17120" y="21261"/>
                  <a:pt x="17120" y="20846"/>
                </a:cubicBezTo>
                <a:lnTo>
                  <a:pt x="17120" y="13499"/>
                </a:lnTo>
                <a:cubicBezTo>
                  <a:pt x="17332" y="12447"/>
                  <a:pt x="17928" y="12299"/>
                  <a:pt x="17928" y="12299"/>
                </a:cubicBezTo>
                <a:cubicBezTo>
                  <a:pt x="18223" y="12239"/>
                  <a:pt x="18657" y="12736"/>
                  <a:pt x="18817" y="12935"/>
                </a:cubicBezTo>
                <a:cubicBezTo>
                  <a:pt x="19111" y="13375"/>
                  <a:pt x="19490" y="13640"/>
                  <a:pt x="19902" y="13640"/>
                </a:cubicBezTo>
                <a:cubicBezTo>
                  <a:pt x="20840" y="13640"/>
                  <a:pt x="21600" y="12272"/>
                  <a:pt x="21600" y="10581"/>
                </a:cubicBezTo>
                <a:cubicBezTo>
                  <a:pt x="21600" y="8891"/>
                  <a:pt x="20840" y="7519"/>
                  <a:pt x="19902" y="7519"/>
                </a:cubicBezTo>
                <a:cubicBezTo>
                  <a:pt x="19518" y="7519"/>
                  <a:pt x="19164" y="7753"/>
                  <a:pt x="18880" y="8141"/>
                </a:cubicBezTo>
                <a:lnTo>
                  <a:pt x="18880" y="8138"/>
                </a:lnTo>
                <a:cubicBezTo>
                  <a:pt x="18854" y="8174"/>
                  <a:pt x="18287" y="8928"/>
                  <a:pt x="17928" y="8855"/>
                </a:cubicBezTo>
                <a:cubicBezTo>
                  <a:pt x="17928" y="8855"/>
                  <a:pt x="17332" y="8707"/>
                  <a:pt x="17120" y="7655"/>
                </a:cubicBezTo>
                <a:lnTo>
                  <a:pt x="17120" y="6814"/>
                </a:lnTo>
                <a:lnTo>
                  <a:pt x="17120" y="754"/>
                </a:lnTo>
                <a:cubicBezTo>
                  <a:pt x="17120" y="340"/>
                  <a:pt x="16921" y="0"/>
                  <a:pt x="16678" y="0"/>
                </a:cubicBezTo>
                <a:lnTo>
                  <a:pt x="12110" y="0"/>
                </a:lnTo>
                <a:cubicBezTo>
                  <a:pt x="11780" y="445"/>
                  <a:pt x="11725" y="1085"/>
                  <a:pt x="11725" y="1085"/>
                </a:cubicBezTo>
                <a:cubicBezTo>
                  <a:pt x="11682" y="1697"/>
                  <a:pt x="12124" y="2664"/>
                  <a:pt x="12145" y="2708"/>
                </a:cubicBezTo>
                <a:lnTo>
                  <a:pt x="12142" y="2708"/>
                </a:lnTo>
                <a:cubicBezTo>
                  <a:pt x="12369" y="3193"/>
                  <a:pt x="12506" y="3796"/>
                  <a:pt x="12506" y="4452"/>
                </a:cubicBezTo>
                <a:cubicBezTo>
                  <a:pt x="12506" y="6051"/>
                  <a:pt x="11704" y="7347"/>
                  <a:pt x="10712" y="7347"/>
                </a:cubicBezTo>
                <a:cubicBezTo>
                  <a:pt x="9721" y="7347"/>
                  <a:pt x="8917" y="6051"/>
                  <a:pt x="8917" y="4452"/>
                </a:cubicBezTo>
                <a:cubicBezTo>
                  <a:pt x="8917" y="3749"/>
                  <a:pt x="9072" y="3103"/>
                  <a:pt x="9330" y="2601"/>
                </a:cubicBezTo>
                <a:cubicBezTo>
                  <a:pt x="9447" y="2328"/>
                  <a:pt x="9738" y="1588"/>
                  <a:pt x="9703" y="1085"/>
                </a:cubicBezTo>
                <a:cubicBezTo>
                  <a:pt x="9703" y="1085"/>
                  <a:pt x="9648" y="445"/>
                  <a:pt x="9318" y="0"/>
                </a:cubicBezTo>
                <a:lnTo>
                  <a:pt x="4970" y="0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pic>
        <p:nvPicPr>
          <p:cNvPr id="176" name="rstudio-og-fb-1.jpg" descr="rstudio-og-fb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218" y="4848942"/>
            <a:ext cx="9731135" cy="5108846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77" name="Screenshot 2021-02-05 at 19.23.45.png" descr="Screenshot 2021-02-05 at 19.23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679" y="3382243"/>
            <a:ext cx="8749510" cy="63816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78" name="Rlogo.png" descr="R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573" y="285607"/>
            <a:ext cx="4321976" cy="334953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84507" y="13131800"/>
            <a:ext cx="2276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1EC1D-AC51-0BD0-4727-EDB459CE664A}"/>
              </a:ext>
            </a:extLst>
          </p:cNvPr>
          <p:cNvSpPr txBox="1"/>
          <p:nvPr/>
        </p:nvSpPr>
        <p:spPr>
          <a:xfrm>
            <a:off x="1802060" y="5926501"/>
            <a:ext cx="9865438" cy="177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000" dirty="0"/>
              <a:t>Comprehensive R Archive Network (CRAN)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64D8-AA50-197C-CE91-223E62DCE618}"/>
              </a:ext>
            </a:extLst>
          </p:cNvPr>
          <p:cNvSpPr txBox="1"/>
          <p:nvPr/>
        </p:nvSpPr>
        <p:spPr>
          <a:xfrm>
            <a:off x="1802060" y="7968560"/>
            <a:ext cx="7057083" cy="1223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R Studio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are some of the reasons you want to learn R? What benefits have you heard over other programming languag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52145">
              <a:defRPr sz="9480"/>
            </a:lvl1pPr>
          </a:lstStyle>
          <a:p>
            <a:r>
              <a:rPr dirty="0"/>
              <a:t>What are some of the reasons you want to learn R? </a:t>
            </a:r>
            <a:br>
              <a:rPr lang="en-GB" dirty="0"/>
            </a:br>
            <a:r>
              <a:rPr dirty="0"/>
              <a:t>What benefits have you heard over other programming languages?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isadvantages…"/>
          <p:cNvSpPr txBox="1">
            <a:spLocks noGrp="1"/>
          </p:cNvSpPr>
          <p:nvPr>
            <p:ph type="body" sz="half" idx="1"/>
          </p:nvPr>
        </p:nvSpPr>
        <p:spPr>
          <a:xfrm>
            <a:off x="12793889" y="3394917"/>
            <a:ext cx="10454426" cy="69261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808990">
              <a:spcBef>
                <a:spcPts val="3100"/>
              </a:spcBef>
              <a:defRPr sz="3920" i="1" spc="-39"/>
            </a:pPr>
            <a:r>
              <a:rPr dirty="0"/>
              <a:t>Disadvantages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No </a:t>
            </a:r>
            <a:r>
              <a:rPr i="0" dirty="0" err="1"/>
              <a:t>centrali</a:t>
            </a:r>
            <a:r>
              <a:rPr lang="en-GB" i="0" dirty="0"/>
              <a:t>z</a:t>
            </a:r>
            <a:r>
              <a:rPr i="0" dirty="0"/>
              <a:t>ed support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Many find it harder to learn - </a:t>
            </a:r>
            <a:r>
              <a:rPr b="0" i="0" dirty="0"/>
              <a:t>but that is why we are here! 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Less consistency across procedures</a:t>
            </a:r>
          </a:p>
          <a:p>
            <a:pPr marL="871219" lvl="1" indent="-435609" defTabSz="808990">
              <a:spcBef>
                <a:spcPts val="3100"/>
              </a:spcBef>
              <a:buSzPct val="100000"/>
              <a:buChar char="•"/>
              <a:defRPr sz="3920" b="0" i="1" spc="-39"/>
            </a:pPr>
            <a:r>
              <a:rPr i="0" dirty="0"/>
              <a:t>other software you rely on the programmers 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…anyone can contribute (some packages are far better than others) </a:t>
            </a:r>
          </a:p>
        </p:txBody>
      </p:sp>
      <p:sp>
        <p:nvSpPr>
          <p:cNvPr id="184" name="Advantages…"/>
          <p:cNvSpPr txBox="1"/>
          <p:nvPr/>
        </p:nvSpPr>
        <p:spPr>
          <a:xfrm>
            <a:off x="1585461" y="3351266"/>
            <a:ext cx="10004651" cy="709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800735">
              <a:lnSpc>
                <a:spcPct val="100000"/>
              </a:lnSpc>
              <a:spcBef>
                <a:spcPts val="3100"/>
              </a:spcBef>
              <a:defRPr sz="3880" b="1" i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Advantages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“Open source” software </a:t>
            </a:r>
          </a:p>
          <a:p>
            <a:pPr marL="862330" lvl="1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Free (!!)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New methods implemented faster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More flexible/</a:t>
            </a:r>
            <a:r>
              <a:rPr dirty="0" err="1"/>
              <a:t>customi</a:t>
            </a:r>
            <a:r>
              <a:rPr lang="en-GB" dirty="0"/>
              <a:t>z</a:t>
            </a:r>
            <a:r>
              <a:rPr dirty="0"/>
              <a:t>able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Anyone can contribute</a:t>
            </a:r>
          </a:p>
          <a:p>
            <a:pPr marL="862330" lvl="1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Do not have to work at R to contribute to R </a:t>
            </a:r>
          </a:p>
        </p:txBody>
      </p:sp>
      <p:sp>
        <p:nvSpPr>
          <p:cNvPr id="185" name="Gear"/>
          <p:cNvSpPr/>
          <p:nvPr/>
        </p:nvSpPr>
        <p:spPr>
          <a:xfrm>
            <a:off x="20193088" y="1670164"/>
            <a:ext cx="2110045" cy="2110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6" name="Notebook"/>
          <p:cNvSpPr/>
          <p:nvPr/>
        </p:nvSpPr>
        <p:spPr>
          <a:xfrm>
            <a:off x="8597334" y="2666897"/>
            <a:ext cx="2856301" cy="1599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4804" y="13131800"/>
            <a:ext cx="23439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1368</Words>
  <Application>Microsoft Office PowerPoint</Application>
  <PresentationFormat>Custom</PresentationFormat>
  <Paragraphs>138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Arial</vt:lpstr>
      <vt:lpstr>Canela Bold</vt:lpstr>
      <vt:lpstr>Canela Deck Bold</vt:lpstr>
      <vt:lpstr>Canela Deck Regular</vt:lpstr>
      <vt:lpstr>Canela Regular</vt:lpstr>
      <vt:lpstr>Courier</vt:lpstr>
      <vt:lpstr>Helvetica Neue</vt:lpstr>
      <vt:lpstr>Proxima Nova</vt:lpstr>
      <vt:lpstr>Proxima Nova Medium</vt:lpstr>
      <vt:lpstr>Times Roman</vt:lpstr>
      <vt:lpstr>29_Lookbook</vt:lpstr>
      <vt:lpstr>HDS Tutorial 1 Week 2</vt:lpstr>
      <vt:lpstr>PowerPoint Presentation</vt:lpstr>
      <vt:lpstr>PowerPoint Presentation</vt:lpstr>
      <vt:lpstr>HDS Tutorial 1 Week 2</vt:lpstr>
      <vt:lpstr>Agenda</vt:lpstr>
      <vt:lpstr>Has everyone downloaded R/R Studio?  Or are you using Noteable?</vt:lpstr>
      <vt:lpstr>Organisations behind R </vt:lpstr>
      <vt:lpstr>What are some of the reasons you want to learn R?  What benefits have you heard over other programming languages?</vt:lpstr>
      <vt:lpstr>PowerPoint Presentation</vt:lpstr>
      <vt:lpstr>Further Reasons for Why R…</vt:lpstr>
      <vt:lpstr>PowerPoint Presentation</vt:lpstr>
      <vt:lpstr>PowerPoint Presentation</vt:lpstr>
      <vt:lpstr>R Syntax</vt:lpstr>
      <vt:lpstr>PowerPoint Presentation</vt:lpstr>
      <vt:lpstr>PowerPoint Presentation</vt:lpstr>
      <vt:lpstr>Tips to start out with R</vt:lpstr>
      <vt:lpstr>Have you looked for R help online?  If so, was it effective?  What did you type in?</vt:lpstr>
      <vt:lpstr>How to effectively search for help online:</vt:lpstr>
      <vt:lpstr>PowerPoint Presentation</vt:lpstr>
      <vt:lpstr>Some helpful definitions…</vt:lpstr>
      <vt:lpstr>Working Directory </vt:lpstr>
      <vt:lpstr>Some vocabulary</vt:lpstr>
      <vt:lpstr>Variable Types in R</vt:lpstr>
      <vt:lpstr>Data Structures in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cp:lastModifiedBy>Dimitrios Doudesis</cp:lastModifiedBy>
  <cp:revision>32</cp:revision>
  <cp:lastPrinted>2021-09-28T15:48:23Z</cp:lastPrinted>
  <dcterms:modified xsi:type="dcterms:W3CDTF">2023-02-09T17:48:41Z</dcterms:modified>
</cp:coreProperties>
</file>